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1903496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C647319-5FE8-4C04-98DE-0E5AF76AB95F}" type="datetimeFigureOut">
              <a:rPr lang="ru-RU" smtClean="0"/>
              <a:t>01.09.2020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2417460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241976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88773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1286812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642292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3097561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19081936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3210854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400413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98316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C647319-5FE8-4C04-98DE-0E5AF76AB95F}" type="datetimeFigureOut">
              <a:rPr lang="ru-RU" smtClean="0"/>
              <a:t>01.09.2020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1157682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C647319-5FE8-4C04-98DE-0E5AF76AB95F}" type="datetimeFigureOut">
              <a:rPr lang="ru-RU" smtClean="0"/>
              <a:t>01.09.2020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325162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4003091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1269493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8C647319-5FE8-4C04-98DE-0E5AF76AB95F}" type="datetimeFigureOut">
              <a:rPr lang="ru-RU" smtClean="0"/>
              <a:t>01.09.2020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3594588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C647319-5FE8-4C04-98DE-0E5AF76AB95F}" type="datetimeFigureOut">
              <a:rPr lang="ru-RU" smtClean="0"/>
              <a:t>01.09.2020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DE17CF0-DA4F-45B1-82E9-C236606995B6}" type="slidenum">
              <a:rPr lang="ru-RU" smtClean="0"/>
              <a:t>‹#›</a:t>
            </a:fld>
            <a:endParaRPr lang="ru-RU"/>
          </a:p>
        </p:txBody>
      </p:sp>
    </p:spTree>
    <p:extLst>
      <p:ext uri="{BB962C8B-B14F-4D97-AF65-F5344CB8AC3E}">
        <p14:creationId xmlns:p14="http://schemas.microsoft.com/office/powerpoint/2010/main" val="1731352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C647319-5FE8-4C04-98DE-0E5AF76AB95F}" type="datetimeFigureOut">
              <a:rPr lang="ru-RU" smtClean="0"/>
              <a:t>01.09.2020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DE17CF0-DA4F-45B1-82E9-C236606995B6}" type="slidenum">
              <a:rPr lang="ru-RU" smtClean="0"/>
              <a:t>‹#›</a:t>
            </a:fld>
            <a:endParaRPr lang="ru-RU"/>
          </a:p>
        </p:txBody>
      </p:sp>
    </p:spTree>
    <p:extLst>
      <p:ext uri="{BB962C8B-B14F-4D97-AF65-F5344CB8AC3E}">
        <p14:creationId xmlns:p14="http://schemas.microsoft.com/office/powerpoint/2010/main" val="114534469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713B67-C0F0-4BA0-A315-5F27BBE4F3B3}"/>
              </a:ext>
            </a:extLst>
          </p:cNvPr>
          <p:cNvSpPr>
            <a:spLocks noGrp="1"/>
          </p:cNvSpPr>
          <p:nvPr>
            <p:ph type="ctrTitle"/>
          </p:nvPr>
        </p:nvSpPr>
        <p:spPr>
          <a:xfrm>
            <a:off x="1154955" y="1743361"/>
            <a:ext cx="8825658" cy="1283515"/>
          </a:xfrm>
        </p:spPr>
        <p:txBody>
          <a:bodyPr/>
          <a:lstStyle/>
          <a:p>
            <a:pPr algn="ctr"/>
            <a:r>
              <a:rPr lang="en-US" sz="5400" dirty="0">
                <a:solidFill>
                  <a:srgbClr val="FFC000"/>
                </a:solidFill>
              </a:rPr>
              <a:t>The lecture 5</a:t>
            </a:r>
            <a:endParaRPr lang="ru-RU" sz="5400" dirty="0">
              <a:solidFill>
                <a:srgbClr val="FFC000"/>
              </a:solidFill>
            </a:endParaRPr>
          </a:p>
        </p:txBody>
      </p:sp>
      <p:sp>
        <p:nvSpPr>
          <p:cNvPr id="3" name="Подзаголовок 2">
            <a:extLst>
              <a:ext uri="{FF2B5EF4-FFF2-40B4-BE49-F238E27FC236}">
                <a16:creationId xmlns:a16="http://schemas.microsoft.com/office/drawing/2014/main" id="{0416CDBF-762E-4B25-A47D-34A66E989B38}"/>
              </a:ext>
            </a:extLst>
          </p:cNvPr>
          <p:cNvSpPr>
            <a:spLocks noGrp="1"/>
          </p:cNvSpPr>
          <p:nvPr>
            <p:ph type="subTitle" idx="1"/>
          </p:nvPr>
        </p:nvSpPr>
        <p:spPr>
          <a:xfrm>
            <a:off x="1154955" y="4471332"/>
            <a:ext cx="8825658" cy="1167468"/>
          </a:xfrm>
        </p:spPr>
        <p:txBody>
          <a:bodyPr/>
          <a:lstStyle/>
          <a:p>
            <a:pPr algn="ctr"/>
            <a:r>
              <a:rPr lang="en-US" dirty="0"/>
              <a:t>Constructors / Destructors</a:t>
            </a:r>
            <a:endParaRPr lang="ru-RU" dirty="0"/>
          </a:p>
        </p:txBody>
      </p:sp>
    </p:spTree>
    <p:extLst>
      <p:ext uri="{BB962C8B-B14F-4D97-AF65-F5344CB8AC3E}">
        <p14:creationId xmlns:p14="http://schemas.microsoft.com/office/powerpoint/2010/main" val="4216676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0191C4-1166-4F70-A49A-2395B7ED499D}"/>
              </a:ext>
            </a:extLst>
          </p:cNvPr>
          <p:cNvSpPr>
            <a:spLocks noGrp="1"/>
          </p:cNvSpPr>
          <p:nvPr>
            <p:ph type="title"/>
          </p:nvPr>
        </p:nvSpPr>
        <p:spPr>
          <a:xfrm>
            <a:off x="796290" y="360439"/>
            <a:ext cx="9404723" cy="939854"/>
          </a:xfrm>
        </p:spPr>
        <p:txBody>
          <a:bodyPr/>
          <a:lstStyle/>
          <a:p>
            <a:pPr algn="ctr"/>
            <a:r>
              <a:rPr lang="en-US" dirty="0">
                <a:solidFill>
                  <a:srgbClr val="FFC000"/>
                </a:solidFill>
              </a:rPr>
              <a:t>Static keyword</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E216595D-9D6B-464B-B4D3-FE453CE28CC3}"/>
              </a:ext>
            </a:extLst>
          </p:cNvPr>
          <p:cNvGraphicFramePr>
            <a:graphicFrameLocks noGrp="1"/>
          </p:cNvGraphicFramePr>
          <p:nvPr>
            <p:ph idx="1"/>
            <p:extLst>
              <p:ext uri="{D42A27DB-BD31-4B8C-83A1-F6EECF244321}">
                <p14:modId xmlns:p14="http://schemas.microsoft.com/office/powerpoint/2010/main" val="2423536426"/>
              </p:ext>
            </p:extLst>
          </p:nvPr>
        </p:nvGraphicFramePr>
        <p:xfrm>
          <a:off x="969089" y="1300293"/>
          <a:ext cx="9231924" cy="5486400"/>
        </p:xfrm>
        <a:graphic>
          <a:graphicData uri="http://schemas.openxmlformats.org/drawingml/2006/table">
            <a:tbl>
              <a:tblPr firstRow="1" bandRow="1">
                <a:tableStyleId>{5940675A-B579-460E-94D1-54222C63F5DA}</a:tableStyleId>
              </a:tblPr>
              <a:tblGrid>
                <a:gridCol w="4425032">
                  <a:extLst>
                    <a:ext uri="{9D8B030D-6E8A-4147-A177-3AD203B41FA5}">
                      <a16:colId xmlns:a16="http://schemas.microsoft.com/office/drawing/2014/main" val="1335444592"/>
                    </a:ext>
                  </a:extLst>
                </a:gridCol>
                <a:gridCol w="4806892">
                  <a:extLst>
                    <a:ext uri="{9D8B030D-6E8A-4147-A177-3AD203B41FA5}">
                      <a16:colId xmlns:a16="http://schemas.microsoft.com/office/drawing/2014/main" val="1845788386"/>
                    </a:ext>
                  </a:extLst>
                </a:gridCol>
              </a:tblGrid>
              <a:tr h="5187062">
                <a:tc>
                  <a:txBody>
                    <a:bodyPr/>
                    <a:lstStyle/>
                    <a:p>
                      <a:pPr>
                        <a:buNone/>
                      </a:pPr>
                      <a:r>
                        <a:rPr lang="en-US" sz="1600" dirty="0"/>
                        <a:t>namespace ConsoleApplication1</a:t>
                      </a:r>
                    </a:p>
                    <a:p>
                      <a:pPr>
                        <a:buNone/>
                      </a:pPr>
                      <a:r>
                        <a:rPr lang="ru-RU" sz="1600" dirty="0"/>
                        <a:t>{</a:t>
                      </a:r>
                    </a:p>
                    <a:p>
                      <a:pPr>
                        <a:buNone/>
                      </a:pPr>
                      <a:r>
                        <a:rPr lang="en-US" sz="1600" dirty="0"/>
                        <a:t>static </a:t>
                      </a:r>
                      <a:r>
                        <a:rPr lang="en-US" sz="1600" dirty="0">
                          <a:solidFill>
                            <a:srgbClr val="FFC000"/>
                          </a:solidFill>
                        </a:rPr>
                        <a:t>class </a:t>
                      </a:r>
                      <a:r>
                        <a:rPr lang="en-US" sz="1600" dirty="0" err="1">
                          <a:solidFill>
                            <a:srgbClr val="FFC000"/>
                          </a:solidFill>
                        </a:rPr>
                        <a:t>MyMath</a:t>
                      </a:r>
                      <a:endParaRPr lang="en-US" sz="1600" dirty="0">
                        <a:solidFill>
                          <a:srgbClr val="FFC000"/>
                        </a:solidFill>
                      </a:endParaRPr>
                    </a:p>
                    <a:p>
                      <a:pPr>
                        <a:buNone/>
                      </a:pPr>
                      <a:r>
                        <a:rPr lang="ru-RU" sz="1600" dirty="0"/>
                        <a:t>    {</a:t>
                      </a:r>
                    </a:p>
                    <a:p>
                      <a:pPr>
                        <a:buNone/>
                      </a:pPr>
                      <a:r>
                        <a:rPr lang="ru-RU" sz="1600" dirty="0"/>
                        <a:t>        </a:t>
                      </a:r>
                      <a:r>
                        <a:rPr lang="en-US" sz="1600" dirty="0"/>
                        <a:t>static public int </a:t>
                      </a:r>
                      <a:r>
                        <a:rPr lang="en-US" sz="1600" dirty="0">
                          <a:solidFill>
                            <a:srgbClr val="00B0F0"/>
                          </a:solidFill>
                        </a:rPr>
                        <a:t>round(double d)</a:t>
                      </a:r>
                    </a:p>
                    <a:p>
                      <a:pPr>
                        <a:buNone/>
                      </a:pPr>
                      <a:r>
                        <a:rPr lang="ru-RU" sz="1600" dirty="0"/>
                        <a:t>        {</a:t>
                      </a:r>
                    </a:p>
                    <a:p>
                      <a:pPr>
                        <a:buNone/>
                      </a:pPr>
                      <a:r>
                        <a:rPr lang="en-US" sz="1600" dirty="0"/>
                        <a:t>            return (int)d;</a:t>
                      </a:r>
                    </a:p>
                    <a:p>
                      <a:pPr>
                        <a:buNone/>
                      </a:pPr>
                      <a:r>
                        <a:rPr lang="ru-RU" sz="1600" dirty="0"/>
                        <a:t>        }</a:t>
                      </a:r>
                    </a:p>
                    <a:p>
                      <a:pPr>
                        <a:buNone/>
                      </a:pPr>
                      <a:r>
                        <a:rPr lang="en-US" sz="1600" dirty="0"/>
                        <a:t>       static public double </a:t>
                      </a:r>
                      <a:r>
                        <a:rPr lang="en-US" sz="1600" dirty="0" err="1">
                          <a:solidFill>
                            <a:srgbClr val="00B0F0"/>
                          </a:solidFill>
                        </a:rPr>
                        <a:t>doub</a:t>
                      </a:r>
                      <a:r>
                        <a:rPr lang="en-US" sz="1600" dirty="0">
                          <a:solidFill>
                            <a:srgbClr val="00B0F0"/>
                          </a:solidFill>
                        </a:rPr>
                        <a:t>(double d)</a:t>
                      </a:r>
                    </a:p>
                    <a:p>
                      <a:pPr>
                        <a:buNone/>
                      </a:pPr>
                      <a:r>
                        <a:rPr lang="ru-RU" sz="1600" dirty="0"/>
                        <a:t>        {</a:t>
                      </a:r>
                    </a:p>
                    <a:p>
                      <a:pPr>
                        <a:buNone/>
                      </a:pPr>
                      <a:r>
                        <a:rPr lang="en-US" sz="1600" dirty="0"/>
                        <a:t>            return d - (int)d;</a:t>
                      </a:r>
                    </a:p>
                    <a:p>
                      <a:pPr>
                        <a:buNone/>
                      </a:pPr>
                      <a:r>
                        <a:rPr lang="ru-RU" sz="1600" dirty="0"/>
                        <a:t>        }</a:t>
                      </a:r>
                    </a:p>
                    <a:p>
                      <a:pPr>
                        <a:buNone/>
                      </a:pPr>
                      <a:r>
                        <a:rPr lang="en-US" sz="1600" dirty="0"/>
                        <a:t>       static public double </a:t>
                      </a:r>
                      <a:r>
                        <a:rPr lang="en-US" sz="1600" dirty="0" err="1">
                          <a:solidFill>
                            <a:srgbClr val="00B0F0"/>
                          </a:solidFill>
                        </a:rPr>
                        <a:t>sqr</a:t>
                      </a:r>
                      <a:r>
                        <a:rPr lang="en-US" sz="1600" dirty="0">
                          <a:solidFill>
                            <a:srgbClr val="00B0F0"/>
                          </a:solidFill>
                        </a:rPr>
                        <a:t>(double d)</a:t>
                      </a:r>
                    </a:p>
                    <a:p>
                      <a:pPr>
                        <a:buNone/>
                      </a:pPr>
                      <a:r>
                        <a:rPr lang="ru-RU" sz="1600" dirty="0"/>
                        <a:t>        {</a:t>
                      </a:r>
                    </a:p>
                    <a:p>
                      <a:pPr>
                        <a:buNone/>
                      </a:pPr>
                      <a:r>
                        <a:rPr lang="en-US" sz="1600" dirty="0"/>
                        <a:t>            return d * d;</a:t>
                      </a:r>
                    </a:p>
                    <a:p>
                      <a:pPr>
                        <a:buNone/>
                      </a:pPr>
                      <a:r>
                        <a:rPr lang="ru-RU" sz="1600" dirty="0"/>
                        <a:t>        }</a:t>
                      </a:r>
                    </a:p>
                    <a:p>
                      <a:pPr>
                        <a:buNone/>
                      </a:pPr>
                      <a:r>
                        <a:rPr lang="en-US" sz="1600" dirty="0"/>
                        <a:t>        static public double </a:t>
                      </a:r>
                      <a:r>
                        <a:rPr lang="en-US" sz="1600" dirty="0">
                          <a:solidFill>
                            <a:srgbClr val="00B0F0"/>
                          </a:solidFill>
                        </a:rPr>
                        <a:t>sqrt(double d)</a:t>
                      </a:r>
                    </a:p>
                    <a:p>
                      <a:pPr>
                        <a:buNone/>
                      </a:pPr>
                      <a:r>
                        <a:rPr lang="ru-RU" sz="1600" dirty="0"/>
                        <a:t>        {</a:t>
                      </a:r>
                    </a:p>
                    <a:p>
                      <a:pPr>
                        <a:buNone/>
                      </a:pPr>
                      <a:r>
                        <a:rPr lang="en-US" sz="1600" dirty="0"/>
                        <a:t>            return </a:t>
                      </a:r>
                      <a:r>
                        <a:rPr lang="en-US" sz="1600" dirty="0" err="1"/>
                        <a:t>Math.Sqrt</a:t>
                      </a:r>
                      <a:r>
                        <a:rPr lang="en-US" sz="1600" dirty="0"/>
                        <a:t>(d);</a:t>
                      </a:r>
                    </a:p>
                    <a:p>
                      <a:pPr>
                        <a:buNone/>
                      </a:pPr>
                      <a:r>
                        <a:rPr lang="ru-RU" sz="1600" dirty="0"/>
                        <a:t>        }</a:t>
                      </a:r>
                    </a:p>
                    <a:p>
                      <a:pPr>
                        <a:buNone/>
                      </a:pPr>
                      <a:r>
                        <a:rPr lang="ru-RU" sz="1600" dirty="0"/>
                        <a:t>    }</a:t>
                      </a:r>
                    </a:p>
                    <a:p>
                      <a:endParaRPr lang="ru-RU" dirty="0"/>
                    </a:p>
                  </a:txBody>
                  <a:tcPr/>
                </a:tc>
                <a:tc>
                  <a:txBody>
                    <a:bodyPr/>
                    <a:lstStyle/>
                    <a:p>
                      <a:pPr>
                        <a:buNone/>
                      </a:pPr>
                      <a:r>
                        <a:rPr lang="en-US" sz="1800" dirty="0"/>
                        <a:t> </a:t>
                      </a:r>
                      <a:r>
                        <a:rPr lang="en-US" sz="1600" dirty="0">
                          <a:solidFill>
                            <a:srgbClr val="FFC000"/>
                          </a:solidFill>
                        </a:rPr>
                        <a:t>class Program</a:t>
                      </a:r>
                    </a:p>
                    <a:p>
                      <a:pPr>
                        <a:buNone/>
                      </a:pPr>
                      <a:r>
                        <a:rPr lang="ru-RU" sz="1600" dirty="0"/>
                        <a:t>    {</a:t>
                      </a:r>
                    </a:p>
                    <a:p>
                      <a:pPr>
                        <a:buNone/>
                      </a:pPr>
                      <a:r>
                        <a:rPr lang="en-US" sz="1600" dirty="0"/>
                        <a:t>        static </a:t>
                      </a:r>
                      <a:r>
                        <a:rPr lang="en-US" sz="1600" dirty="0">
                          <a:solidFill>
                            <a:srgbClr val="00B0F0"/>
                          </a:solidFill>
                        </a:rPr>
                        <a:t>void Main(string[] </a:t>
                      </a:r>
                      <a:r>
                        <a:rPr lang="en-US" sz="1600" dirty="0" err="1">
                          <a:solidFill>
                            <a:srgbClr val="00B0F0"/>
                          </a:solidFill>
                        </a:rPr>
                        <a:t>args</a:t>
                      </a:r>
                      <a:r>
                        <a:rPr lang="en-US" sz="1600" dirty="0">
                          <a:solidFill>
                            <a:srgbClr val="00B0F0"/>
                          </a:solidFill>
                        </a:rPr>
                        <a:t>)</a:t>
                      </a:r>
                    </a:p>
                    <a:p>
                      <a:pPr>
                        <a:buNone/>
                      </a:pPr>
                      <a:r>
                        <a:rPr lang="ru-RU" sz="1600" dirty="0"/>
                        <a:t>        {</a:t>
                      </a:r>
                    </a:p>
                    <a:p>
                      <a:pPr>
                        <a:buNone/>
                      </a:pPr>
                      <a:r>
                        <a:rPr lang="pt-BR" sz="1600" dirty="0"/>
                        <a:t>            Console.WriteLine("Исходное число: 12.44\n\n--------------------\n");</a:t>
                      </a:r>
                    </a:p>
                    <a:p>
                      <a:pPr>
                        <a:buNone/>
                      </a:pPr>
                      <a:r>
                        <a:rPr lang="en-US" sz="1600" dirty="0"/>
                        <a:t>            </a:t>
                      </a:r>
                      <a:r>
                        <a:rPr lang="en-US" sz="1600" dirty="0" err="1"/>
                        <a:t>Console.WriteLine</a:t>
                      </a:r>
                      <a:r>
                        <a:rPr lang="en-US" sz="1600" dirty="0"/>
                        <a:t>("</a:t>
                      </a:r>
                      <a:r>
                        <a:rPr lang="ru-RU" sz="1600" dirty="0"/>
                        <a:t>Целая часть: {0}",</a:t>
                      </a:r>
                      <a:r>
                        <a:rPr lang="en-US" sz="1600" dirty="0" err="1"/>
                        <a:t>MyMath.round</a:t>
                      </a:r>
                      <a:r>
                        <a:rPr lang="en-US" sz="1600" dirty="0"/>
                        <a:t>(d: 12.44));</a:t>
                      </a:r>
                    </a:p>
                    <a:p>
                      <a:pPr>
                        <a:buNone/>
                      </a:pPr>
                      <a:r>
                        <a:rPr lang="en-US" sz="1600" dirty="0"/>
                        <a:t>            </a:t>
                      </a:r>
                      <a:r>
                        <a:rPr lang="en-US" sz="1600" dirty="0" err="1"/>
                        <a:t>Console.WriteLine</a:t>
                      </a:r>
                      <a:r>
                        <a:rPr lang="en-US" sz="1600" dirty="0"/>
                        <a:t>("</a:t>
                      </a:r>
                      <a:r>
                        <a:rPr lang="ru-RU" sz="1600" dirty="0"/>
                        <a:t>Дробная часть числа: {0}",</a:t>
                      </a:r>
                      <a:r>
                        <a:rPr lang="en-US" sz="1600" dirty="0" err="1"/>
                        <a:t>MyMath.doub</a:t>
                      </a:r>
                      <a:r>
                        <a:rPr lang="en-US" sz="1600" dirty="0"/>
                        <a:t>(d: 12.44));</a:t>
                      </a:r>
                    </a:p>
                    <a:p>
                      <a:pPr>
                        <a:buNone/>
                      </a:pPr>
                      <a:r>
                        <a:rPr lang="en-US" sz="1600" dirty="0"/>
                        <a:t>            </a:t>
                      </a:r>
                      <a:r>
                        <a:rPr lang="en-US" sz="1600" dirty="0" err="1"/>
                        <a:t>Console.WriteLine</a:t>
                      </a:r>
                      <a:r>
                        <a:rPr lang="en-US" sz="1600" dirty="0"/>
                        <a:t>("</a:t>
                      </a:r>
                      <a:r>
                        <a:rPr lang="ru-RU" sz="1600" dirty="0"/>
                        <a:t>Квадрат числа: {0:#.##}",</a:t>
                      </a:r>
                      <a:r>
                        <a:rPr lang="en-US" sz="1600" dirty="0" err="1"/>
                        <a:t>MyMath.sqr</a:t>
                      </a:r>
                      <a:r>
                        <a:rPr lang="en-US" sz="1600" dirty="0"/>
                        <a:t>(d: 12.44));</a:t>
                      </a:r>
                    </a:p>
                    <a:p>
                      <a:pPr>
                        <a:buNone/>
                      </a:pPr>
                      <a:r>
                        <a:rPr lang="en-US" sz="1600" dirty="0"/>
                        <a:t>            </a:t>
                      </a:r>
                      <a:r>
                        <a:rPr lang="en-US" sz="1600" dirty="0" err="1"/>
                        <a:t>Console.WriteLine</a:t>
                      </a:r>
                      <a:r>
                        <a:rPr lang="en-US" sz="1600" dirty="0"/>
                        <a:t>("</a:t>
                      </a:r>
                      <a:r>
                        <a:rPr lang="ru-RU" sz="1600" dirty="0"/>
                        <a:t>Квадратный корень числа: {0:#.###}",</a:t>
                      </a:r>
                      <a:r>
                        <a:rPr lang="en-US" sz="1600" dirty="0" err="1"/>
                        <a:t>MyMath.sqrt</a:t>
                      </a:r>
                      <a:r>
                        <a:rPr lang="en-US" sz="1600" dirty="0"/>
                        <a:t>(d: 12.44));</a:t>
                      </a:r>
                    </a:p>
                    <a:p>
                      <a:pPr>
                        <a:buNone/>
                      </a:pPr>
                      <a:r>
                        <a:rPr lang="en-US" sz="1600" dirty="0"/>
                        <a:t>            </a:t>
                      </a:r>
                      <a:r>
                        <a:rPr lang="en-US" sz="1600" dirty="0" err="1"/>
                        <a:t>Console.ReadLine</a:t>
                      </a:r>
                      <a:r>
                        <a:rPr lang="en-US" sz="1600" dirty="0"/>
                        <a:t>();</a:t>
                      </a:r>
                    </a:p>
                    <a:p>
                      <a:pPr>
                        <a:buNone/>
                      </a:pPr>
                      <a:r>
                        <a:rPr lang="ru-RU" sz="1600" dirty="0"/>
                        <a:t>        }</a:t>
                      </a:r>
                    </a:p>
                    <a:p>
                      <a:pPr>
                        <a:buNone/>
                      </a:pPr>
                      <a:r>
                        <a:rPr lang="ru-RU" sz="1600" dirty="0"/>
                        <a:t>    }</a:t>
                      </a:r>
                      <a:endParaRPr lang="en-US" sz="1600" dirty="0"/>
                    </a:p>
                    <a:p>
                      <a:pPr>
                        <a:buNone/>
                      </a:pPr>
                      <a:r>
                        <a:rPr lang="ru-RU" sz="1600" dirty="0"/>
                        <a:t>}</a:t>
                      </a:r>
                    </a:p>
                  </a:txBody>
                  <a:tcPr/>
                </a:tc>
                <a:extLst>
                  <a:ext uri="{0D108BD9-81ED-4DB2-BD59-A6C34878D82A}">
                    <a16:rowId xmlns:a16="http://schemas.microsoft.com/office/drawing/2014/main" val="1604085689"/>
                  </a:ext>
                </a:extLst>
              </a:tr>
            </a:tbl>
          </a:graphicData>
        </a:graphic>
      </p:graphicFrame>
    </p:spTree>
    <p:extLst>
      <p:ext uri="{BB962C8B-B14F-4D97-AF65-F5344CB8AC3E}">
        <p14:creationId xmlns:p14="http://schemas.microsoft.com/office/powerpoint/2010/main" val="3313118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95826F-360E-477F-87D4-116590BB70BA}"/>
              </a:ext>
            </a:extLst>
          </p:cNvPr>
          <p:cNvSpPr>
            <a:spLocks noGrp="1"/>
          </p:cNvSpPr>
          <p:nvPr>
            <p:ph type="title"/>
          </p:nvPr>
        </p:nvSpPr>
        <p:spPr/>
        <p:txBody>
          <a:bodyPr/>
          <a:lstStyle/>
          <a:p>
            <a:pPr algn="ctr"/>
            <a:r>
              <a:rPr lang="en-US" b="1" dirty="0">
                <a:solidFill>
                  <a:srgbClr val="FFC000"/>
                </a:solidFill>
              </a:rPr>
              <a:t>Methods overloading</a:t>
            </a:r>
            <a:endParaRPr lang="ru-RU" dirty="0">
              <a:solidFill>
                <a:srgbClr val="FFC000"/>
              </a:solidFill>
            </a:endParaRPr>
          </a:p>
        </p:txBody>
      </p:sp>
      <p:sp>
        <p:nvSpPr>
          <p:cNvPr id="3" name="Объект 2">
            <a:extLst>
              <a:ext uri="{FF2B5EF4-FFF2-40B4-BE49-F238E27FC236}">
                <a16:creationId xmlns:a16="http://schemas.microsoft.com/office/drawing/2014/main" id="{0FB09843-24FD-4FA2-9EEE-2062C5852130}"/>
              </a:ext>
            </a:extLst>
          </p:cNvPr>
          <p:cNvSpPr>
            <a:spLocks noGrp="1"/>
          </p:cNvSpPr>
          <p:nvPr>
            <p:ph idx="1"/>
          </p:nvPr>
        </p:nvSpPr>
        <p:spPr>
          <a:xfrm>
            <a:off x="722433" y="1853248"/>
            <a:ext cx="9956751" cy="4552034"/>
          </a:xfrm>
        </p:spPr>
        <p:txBody>
          <a:bodyPr/>
          <a:lstStyle/>
          <a:p>
            <a:pPr algn="just">
              <a:buNone/>
            </a:pPr>
            <a:r>
              <a:rPr lang="en-US" sz="2000" dirty="0"/>
              <a:t>	We already encountered </a:t>
            </a:r>
            <a:r>
              <a:rPr lang="en-US" sz="2000" dirty="0">
                <a:solidFill>
                  <a:srgbClr val="FFC000"/>
                </a:solidFill>
              </a:rPr>
              <a:t>overloading</a:t>
            </a:r>
            <a:r>
              <a:rPr lang="en-US" sz="2000" dirty="0"/>
              <a:t> in the case of constructors. We can apply the same logic to all methods, that is we can create many versions of the same method, provided a unique signature is present. </a:t>
            </a:r>
          </a:p>
          <a:p>
            <a:pPr algn="just">
              <a:buNone/>
            </a:pPr>
            <a:r>
              <a:rPr lang="en-US" sz="2000" dirty="0"/>
              <a:t>	</a:t>
            </a:r>
            <a:r>
              <a:rPr lang="en-US" sz="2000" dirty="0">
                <a:solidFill>
                  <a:srgbClr val="FFC000"/>
                </a:solidFill>
              </a:rPr>
              <a:t>Overloading</a:t>
            </a:r>
            <a:r>
              <a:rPr lang="en-US" sz="2000" dirty="0"/>
              <a:t> was developed to reduce the number of different method names to be created by the programmer and it also makes life easier for the end object user. Although there is no restriction on what functionality goes into methods of the same name, it makes good logical and functional sense that the behavior should be in some way related. For example, a method named add shouldn’t implement subtraction.</a:t>
            </a:r>
            <a:endParaRPr lang="ru-RU" sz="2000" dirty="0"/>
          </a:p>
          <a:p>
            <a:endParaRPr lang="ru-RU" dirty="0"/>
          </a:p>
        </p:txBody>
      </p:sp>
    </p:spTree>
    <p:extLst>
      <p:ext uri="{BB962C8B-B14F-4D97-AF65-F5344CB8AC3E}">
        <p14:creationId xmlns:p14="http://schemas.microsoft.com/office/powerpoint/2010/main" val="2530869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FCED1A-A521-4C77-9EBC-D21AF57435A7}"/>
              </a:ext>
            </a:extLst>
          </p:cNvPr>
          <p:cNvSpPr>
            <a:spLocks noGrp="1"/>
          </p:cNvSpPr>
          <p:nvPr>
            <p:ph type="title"/>
          </p:nvPr>
        </p:nvSpPr>
        <p:spPr>
          <a:xfrm>
            <a:off x="646111" y="217826"/>
            <a:ext cx="9404723" cy="1057300"/>
          </a:xfrm>
        </p:spPr>
        <p:txBody>
          <a:bodyPr/>
          <a:lstStyle/>
          <a:p>
            <a:pPr algn="ctr"/>
            <a:r>
              <a:rPr lang="en-US" b="1" dirty="0">
                <a:solidFill>
                  <a:srgbClr val="FFC000"/>
                </a:solidFill>
              </a:rPr>
              <a:t>Methods overloading</a:t>
            </a:r>
            <a:endParaRPr lang="ru-RU" dirty="0"/>
          </a:p>
        </p:txBody>
      </p:sp>
      <p:graphicFrame>
        <p:nvGraphicFramePr>
          <p:cNvPr id="4" name="Таблица 4">
            <a:extLst>
              <a:ext uri="{FF2B5EF4-FFF2-40B4-BE49-F238E27FC236}">
                <a16:creationId xmlns:a16="http://schemas.microsoft.com/office/drawing/2014/main" id="{E7937B5E-56B6-4C89-A56B-BB46A2BF752A}"/>
              </a:ext>
            </a:extLst>
          </p:cNvPr>
          <p:cNvGraphicFramePr>
            <a:graphicFrameLocks noGrp="1"/>
          </p:cNvGraphicFramePr>
          <p:nvPr>
            <p:ph idx="1"/>
            <p:extLst>
              <p:ext uri="{D42A27DB-BD31-4B8C-83A1-F6EECF244321}">
                <p14:modId xmlns:p14="http://schemas.microsoft.com/office/powerpoint/2010/main" val="1579544861"/>
              </p:ext>
            </p:extLst>
          </p:nvPr>
        </p:nvGraphicFramePr>
        <p:xfrm>
          <a:off x="1103684" y="1171794"/>
          <a:ext cx="8947150" cy="5913120"/>
        </p:xfrm>
        <a:graphic>
          <a:graphicData uri="http://schemas.openxmlformats.org/drawingml/2006/table">
            <a:tbl>
              <a:tblPr firstRow="1" bandRow="1">
                <a:tableStyleId>{5940675A-B579-460E-94D1-54222C63F5DA}</a:tableStyleId>
              </a:tblPr>
              <a:tblGrid>
                <a:gridCol w="4473575">
                  <a:extLst>
                    <a:ext uri="{9D8B030D-6E8A-4147-A177-3AD203B41FA5}">
                      <a16:colId xmlns:a16="http://schemas.microsoft.com/office/drawing/2014/main" val="738711630"/>
                    </a:ext>
                  </a:extLst>
                </a:gridCol>
                <a:gridCol w="4473575">
                  <a:extLst>
                    <a:ext uri="{9D8B030D-6E8A-4147-A177-3AD203B41FA5}">
                      <a16:colId xmlns:a16="http://schemas.microsoft.com/office/drawing/2014/main" val="3912891103"/>
                    </a:ext>
                  </a:extLst>
                </a:gridCol>
              </a:tblGrid>
              <a:tr h="5623289">
                <a:tc>
                  <a:txBody>
                    <a:bodyPr/>
                    <a:lstStyle/>
                    <a:p>
                      <a:pPr>
                        <a:buNone/>
                      </a:pPr>
                      <a:r>
                        <a:rPr lang="en-US" sz="1400" dirty="0"/>
                        <a:t>namespace ConsoleApplication1</a:t>
                      </a:r>
                    </a:p>
                    <a:p>
                      <a:pPr>
                        <a:buNone/>
                      </a:pPr>
                      <a:r>
                        <a:rPr lang="ru-RU" sz="1400" dirty="0"/>
                        <a:t>{</a:t>
                      </a:r>
                    </a:p>
                    <a:p>
                      <a:pPr>
                        <a:buNone/>
                      </a:pPr>
                      <a:r>
                        <a:rPr lang="en-US" sz="1400" dirty="0"/>
                        <a:t>    class </a:t>
                      </a:r>
                      <a:r>
                        <a:rPr lang="en-US" sz="1400" dirty="0" err="1"/>
                        <a:t>UserInfo</a:t>
                      </a:r>
                      <a:endParaRPr lang="en-US" sz="1400" dirty="0"/>
                    </a:p>
                    <a:p>
                      <a:pPr>
                        <a:buNone/>
                      </a:pPr>
                      <a:r>
                        <a:rPr lang="ru-RU" sz="1400" dirty="0"/>
                        <a:t>    {</a:t>
                      </a:r>
                    </a:p>
                    <a:p>
                      <a:pPr>
                        <a:buNone/>
                      </a:pPr>
                      <a:r>
                        <a:rPr lang="en-US" sz="1400" dirty="0"/>
                        <a:t>        public </a:t>
                      </a:r>
                      <a:r>
                        <a:rPr lang="en-US" sz="1400" dirty="0">
                          <a:solidFill>
                            <a:srgbClr val="00B0F0"/>
                          </a:solidFill>
                        </a:rPr>
                        <a:t>void </a:t>
                      </a:r>
                      <a:r>
                        <a:rPr lang="en-US" sz="1400" dirty="0" err="1">
                          <a:solidFill>
                            <a:srgbClr val="00B0F0"/>
                          </a:solidFill>
                        </a:rPr>
                        <a:t>ui</a:t>
                      </a:r>
                      <a:r>
                        <a:rPr lang="en-US" sz="1400" dirty="0">
                          <a:solidFill>
                            <a:srgbClr val="00B0F0"/>
                          </a:solidFill>
                        </a:rPr>
                        <a:t>()</a:t>
                      </a:r>
                    </a:p>
                    <a:p>
                      <a:pPr>
                        <a:buNone/>
                      </a:pPr>
                      <a:r>
                        <a:rPr lang="ru-RU" sz="1400" dirty="0"/>
                        <a:t>        {</a:t>
                      </a:r>
                    </a:p>
                    <a:p>
                      <a:pPr>
                        <a:buNone/>
                      </a:pPr>
                      <a:r>
                        <a:rPr lang="en-US" sz="1400" dirty="0"/>
                        <a:t>            </a:t>
                      </a:r>
                      <a:r>
                        <a:rPr lang="en-US" sz="1400" dirty="0" err="1"/>
                        <a:t>Console.WriteLine</a:t>
                      </a:r>
                      <a:r>
                        <a:rPr lang="en-US" sz="1400" dirty="0"/>
                        <a:t>("</a:t>
                      </a:r>
                      <a:r>
                        <a:rPr lang="ru-RU" sz="1400" dirty="0"/>
                        <a:t>Пустой метод\</a:t>
                      </a:r>
                      <a:r>
                        <a:rPr lang="en-US" sz="1400" dirty="0"/>
                        <a:t>n");</a:t>
                      </a:r>
                    </a:p>
                    <a:p>
                      <a:pPr>
                        <a:buNone/>
                      </a:pPr>
                      <a:r>
                        <a:rPr lang="ru-RU" sz="1400" dirty="0"/>
                        <a:t>        }</a:t>
                      </a:r>
                    </a:p>
                    <a:p>
                      <a:pPr>
                        <a:buNone/>
                      </a:pPr>
                      <a:r>
                        <a:rPr lang="en-US" sz="1400" dirty="0"/>
                        <a:t>        public </a:t>
                      </a:r>
                      <a:r>
                        <a:rPr lang="en-US" sz="1400" dirty="0">
                          <a:solidFill>
                            <a:srgbClr val="00B0F0"/>
                          </a:solidFill>
                        </a:rPr>
                        <a:t>void </a:t>
                      </a:r>
                      <a:r>
                        <a:rPr lang="en-US" sz="1400" dirty="0" err="1">
                          <a:solidFill>
                            <a:srgbClr val="00B0F0"/>
                          </a:solidFill>
                        </a:rPr>
                        <a:t>ui</a:t>
                      </a:r>
                      <a:r>
                        <a:rPr lang="en-US" sz="1400" dirty="0">
                          <a:solidFill>
                            <a:srgbClr val="00B0F0"/>
                          </a:solidFill>
                        </a:rPr>
                        <a:t>(string Name)</a:t>
                      </a:r>
                    </a:p>
                    <a:p>
                      <a:pPr>
                        <a:buNone/>
                      </a:pPr>
                      <a:r>
                        <a:rPr lang="ru-RU" sz="1400" dirty="0"/>
                        <a:t>        {</a:t>
                      </a:r>
                    </a:p>
                    <a:p>
                      <a:pPr>
                        <a:buNone/>
                      </a:pPr>
                      <a:r>
                        <a:rPr lang="en-US" sz="1400" dirty="0"/>
                        <a:t>            </a:t>
                      </a:r>
                      <a:r>
                        <a:rPr lang="en-US" sz="1400" dirty="0" err="1"/>
                        <a:t>Console.WriteLine</a:t>
                      </a:r>
                      <a:r>
                        <a:rPr lang="en-US" sz="1400" dirty="0"/>
                        <a:t>("</a:t>
                      </a:r>
                      <a:r>
                        <a:rPr lang="ru-RU" sz="1400" dirty="0"/>
                        <a:t>Имя пользователя: {0}",</a:t>
                      </a:r>
                      <a:r>
                        <a:rPr lang="en-US" sz="1400" dirty="0"/>
                        <a:t>Name);</a:t>
                      </a:r>
                    </a:p>
                    <a:p>
                      <a:pPr>
                        <a:buNone/>
                      </a:pPr>
                      <a:r>
                        <a:rPr lang="ru-RU" sz="1400" dirty="0"/>
                        <a:t>        }</a:t>
                      </a:r>
                    </a:p>
                    <a:p>
                      <a:pPr>
                        <a:buNone/>
                      </a:pPr>
                      <a:r>
                        <a:rPr lang="en-US" sz="1400" dirty="0"/>
                        <a:t>        public </a:t>
                      </a:r>
                      <a:r>
                        <a:rPr lang="en-US" sz="1400" dirty="0">
                          <a:solidFill>
                            <a:srgbClr val="00B0F0"/>
                          </a:solidFill>
                        </a:rPr>
                        <a:t>void </a:t>
                      </a:r>
                      <a:r>
                        <a:rPr lang="en-US" sz="1400" dirty="0" err="1">
                          <a:solidFill>
                            <a:srgbClr val="00B0F0"/>
                          </a:solidFill>
                        </a:rPr>
                        <a:t>ui</a:t>
                      </a:r>
                      <a:r>
                        <a:rPr lang="en-US" sz="1400" dirty="0">
                          <a:solidFill>
                            <a:srgbClr val="00B0F0"/>
                          </a:solidFill>
                        </a:rPr>
                        <a:t>(string Name, string Family)</a:t>
                      </a:r>
                    </a:p>
                    <a:p>
                      <a:pPr>
                        <a:buNone/>
                      </a:pPr>
                      <a:r>
                        <a:rPr lang="ru-RU" sz="1400" dirty="0"/>
                        <a:t>        {</a:t>
                      </a:r>
                    </a:p>
                    <a:p>
                      <a:pPr>
                        <a:buNone/>
                      </a:pPr>
                      <a:r>
                        <a:rPr lang="en-US" sz="1400" dirty="0"/>
                        <a:t>            </a:t>
                      </a:r>
                      <a:r>
                        <a:rPr lang="en-US" sz="1400" dirty="0" err="1"/>
                        <a:t>Console.WriteLine</a:t>
                      </a:r>
                      <a:r>
                        <a:rPr lang="en-US" sz="1400" dirty="0"/>
                        <a:t>("</a:t>
                      </a:r>
                      <a:r>
                        <a:rPr lang="ru-RU" sz="1400" dirty="0"/>
                        <a:t>Имя пользователя: {0}\</a:t>
                      </a:r>
                      <a:r>
                        <a:rPr lang="en-US" sz="1400" dirty="0"/>
                        <a:t>n</a:t>
                      </a:r>
                      <a:r>
                        <a:rPr lang="ru-RU" sz="1400" dirty="0"/>
                        <a:t>Фамилия пользователя: {1}",</a:t>
                      </a:r>
                      <a:r>
                        <a:rPr lang="en-US" sz="1400" dirty="0" err="1"/>
                        <a:t>Name,Family</a:t>
                      </a:r>
                      <a:r>
                        <a:rPr lang="en-US" sz="1400" dirty="0"/>
                        <a:t>);</a:t>
                      </a:r>
                    </a:p>
                    <a:p>
                      <a:pPr>
                        <a:buNone/>
                      </a:pPr>
                      <a:r>
                        <a:rPr lang="ru-RU" sz="1400" dirty="0"/>
                        <a:t>        }</a:t>
                      </a:r>
                    </a:p>
                    <a:p>
                      <a:pPr>
                        <a:buNone/>
                      </a:pPr>
                      <a:r>
                        <a:rPr lang="en-US" sz="1400" dirty="0"/>
                        <a:t>        public </a:t>
                      </a:r>
                      <a:r>
                        <a:rPr lang="en-US" sz="1400" dirty="0">
                          <a:solidFill>
                            <a:srgbClr val="00B0F0"/>
                          </a:solidFill>
                        </a:rPr>
                        <a:t>void </a:t>
                      </a:r>
                      <a:r>
                        <a:rPr lang="en-US" sz="1400" dirty="0" err="1">
                          <a:solidFill>
                            <a:srgbClr val="00B0F0"/>
                          </a:solidFill>
                        </a:rPr>
                        <a:t>ui</a:t>
                      </a:r>
                      <a:r>
                        <a:rPr lang="en-US" sz="1400" dirty="0">
                          <a:solidFill>
                            <a:srgbClr val="00B0F0"/>
                          </a:solidFill>
                        </a:rPr>
                        <a:t>(string Name, string Family, byte Age)</a:t>
                      </a:r>
                    </a:p>
                    <a:p>
                      <a:pPr>
                        <a:buNone/>
                      </a:pPr>
                      <a:r>
                        <a:rPr lang="ru-RU" sz="1400" dirty="0"/>
                        <a:t>        {</a:t>
                      </a:r>
                    </a:p>
                    <a:p>
                      <a:pPr>
                        <a:buNone/>
                      </a:pPr>
                      <a:r>
                        <a:rPr lang="en-US" sz="1400" dirty="0"/>
                        <a:t>            </a:t>
                      </a:r>
                      <a:r>
                        <a:rPr lang="en-US" sz="1400" dirty="0" err="1"/>
                        <a:t>Console.WriteLine</a:t>
                      </a:r>
                      <a:r>
                        <a:rPr lang="en-US" sz="1400" dirty="0"/>
                        <a:t>("</a:t>
                      </a:r>
                      <a:r>
                        <a:rPr lang="ru-RU" sz="1400" dirty="0"/>
                        <a:t>Имя пользователя: {0}\</a:t>
                      </a:r>
                      <a:r>
                        <a:rPr lang="en-US" sz="1400" dirty="0"/>
                        <a:t>n</a:t>
                      </a:r>
                      <a:r>
                        <a:rPr lang="ru-RU" sz="1400" dirty="0"/>
                        <a:t>Фамилия пользователя: {1}\</a:t>
                      </a:r>
                      <a:r>
                        <a:rPr lang="en-US" sz="1400" dirty="0"/>
                        <a:t>n</a:t>
                      </a:r>
                      <a:r>
                        <a:rPr lang="ru-RU" sz="1400" dirty="0"/>
                        <a:t>Возраст: {2}", </a:t>
                      </a:r>
                      <a:r>
                        <a:rPr lang="en-US" sz="1400" dirty="0"/>
                        <a:t>Name, Family, Age);</a:t>
                      </a:r>
                    </a:p>
                    <a:p>
                      <a:pPr>
                        <a:buNone/>
                      </a:pPr>
                      <a:r>
                        <a:rPr lang="ru-RU" sz="1400" dirty="0"/>
                        <a:t>        }</a:t>
                      </a:r>
                    </a:p>
                    <a:p>
                      <a:pPr>
                        <a:buNone/>
                      </a:pPr>
                      <a:r>
                        <a:rPr lang="ru-RU" sz="1400" dirty="0"/>
                        <a:t>    }</a:t>
                      </a:r>
                    </a:p>
                    <a:p>
                      <a:endParaRPr lang="ru-RU" dirty="0"/>
                    </a:p>
                  </a:txBody>
                  <a:tcPr/>
                </a:tc>
                <a:tc>
                  <a:txBody>
                    <a:bodyPr/>
                    <a:lstStyle/>
                    <a:p>
                      <a:pPr>
                        <a:buNone/>
                      </a:pPr>
                      <a:r>
                        <a:rPr lang="en-US" dirty="0"/>
                        <a:t> class Program</a:t>
                      </a:r>
                    </a:p>
                    <a:p>
                      <a:pPr>
                        <a:buNone/>
                      </a:pPr>
                      <a:r>
                        <a:rPr lang="ru-RU" dirty="0"/>
                        <a:t>    {</a:t>
                      </a:r>
                    </a:p>
                    <a:p>
                      <a:pPr>
                        <a:buNone/>
                      </a:pPr>
                      <a:r>
                        <a:rPr lang="en-US" dirty="0"/>
                        <a:t>        static void Main(string[] </a:t>
                      </a:r>
                      <a:r>
                        <a:rPr lang="en-US" dirty="0" err="1"/>
                        <a:t>args</a:t>
                      </a:r>
                      <a:r>
                        <a:rPr lang="en-US" dirty="0"/>
                        <a:t>)</a:t>
                      </a:r>
                    </a:p>
                    <a:p>
                      <a:pPr>
                        <a:buNone/>
                      </a:pPr>
                      <a:r>
                        <a:rPr lang="ru-RU" dirty="0"/>
                        <a:t>        {</a:t>
                      </a:r>
                    </a:p>
                    <a:p>
                      <a:pPr>
                        <a:buNone/>
                      </a:pPr>
                      <a:r>
                        <a:rPr lang="en-US" dirty="0"/>
                        <a:t>            </a:t>
                      </a:r>
                      <a:r>
                        <a:rPr lang="en-US" dirty="0" err="1"/>
                        <a:t>UserInfo</a:t>
                      </a:r>
                      <a:r>
                        <a:rPr lang="en-US" dirty="0"/>
                        <a:t> user1 = new </a:t>
                      </a:r>
                      <a:r>
                        <a:rPr lang="en-US" dirty="0" err="1"/>
                        <a:t>UserInfo</a:t>
                      </a:r>
                      <a:r>
                        <a:rPr lang="en-US" dirty="0"/>
                        <a:t>();</a:t>
                      </a:r>
                    </a:p>
                    <a:p>
                      <a:pPr>
                        <a:buNone/>
                      </a:pPr>
                      <a:r>
                        <a:rPr lang="en-US" dirty="0"/>
                        <a:t>            user1.ui();</a:t>
                      </a:r>
                    </a:p>
                    <a:p>
                      <a:pPr>
                        <a:buNone/>
                      </a:pPr>
                      <a:r>
                        <a:rPr lang="en-US" dirty="0"/>
                        <a:t>            user1.ui("</a:t>
                      </a:r>
                      <a:r>
                        <a:rPr lang="ru-RU" dirty="0"/>
                        <a:t>Ерохин", "Александр", 26);</a:t>
                      </a:r>
                    </a:p>
                    <a:p>
                      <a:pPr>
                        <a:buNone/>
                      </a:pPr>
                      <a:r>
                        <a:rPr lang="en-US" dirty="0"/>
                        <a:t>            </a:t>
                      </a:r>
                      <a:r>
                        <a:rPr lang="en-US" dirty="0" err="1"/>
                        <a:t>Console.ReadLine</a:t>
                      </a:r>
                      <a:r>
                        <a:rPr lang="en-US" dirty="0"/>
                        <a:t>();</a:t>
                      </a:r>
                    </a:p>
                    <a:p>
                      <a:pPr>
                        <a:buNone/>
                      </a:pPr>
                      <a:r>
                        <a:rPr lang="ru-RU" dirty="0"/>
                        <a:t>        }</a:t>
                      </a:r>
                    </a:p>
                    <a:p>
                      <a:pPr>
                        <a:buNone/>
                      </a:pPr>
                      <a:r>
                        <a:rPr lang="ru-RU" dirty="0"/>
                        <a:t>    }</a:t>
                      </a:r>
                    </a:p>
                    <a:p>
                      <a:pPr>
                        <a:buNone/>
                      </a:pPr>
                      <a:r>
                        <a:rPr lang="ru-RU" dirty="0"/>
                        <a:t>}</a:t>
                      </a:r>
                    </a:p>
                  </a:txBody>
                  <a:tcPr/>
                </a:tc>
                <a:extLst>
                  <a:ext uri="{0D108BD9-81ED-4DB2-BD59-A6C34878D82A}">
                    <a16:rowId xmlns:a16="http://schemas.microsoft.com/office/drawing/2014/main" val="2879169033"/>
                  </a:ext>
                </a:extLst>
              </a:tr>
            </a:tbl>
          </a:graphicData>
        </a:graphic>
      </p:graphicFrame>
    </p:spTree>
    <p:extLst>
      <p:ext uri="{BB962C8B-B14F-4D97-AF65-F5344CB8AC3E}">
        <p14:creationId xmlns:p14="http://schemas.microsoft.com/office/powerpoint/2010/main" val="1216453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F1CEA2-8033-4295-8630-FAEFC1852A59}"/>
              </a:ext>
            </a:extLst>
          </p:cNvPr>
          <p:cNvSpPr>
            <a:spLocks noGrp="1"/>
          </p:cNvSpPr>
          <p:nvPr>
            <p:ph type="title"/>
          </p:nvPr>
        </p:nvSpPr>
        <p:spPr>
          <a:xfrm>
            <a:off x="646111" y="452718"/>
            <a:ext cx="9404723" cy="814020"/>
          </a:xfrm>
        </p:spPr>
        <p:txBody>
          <a:bodyPr/>
          <a:lstStyle/>
          <a:p>
            <a:pPr algn="ctr"/>
            <a:r>
              <a:rPr lang="en-US" dirty="0">
                <a:solidFill>
                  <a:srgbClr val="FFC000"/>
                </a:solidFill>
              </a:rPr>
              <a:t>C# properties</a:t>
            </a:r>
            <a:endParaRPr lang="ru-RU" dirty="0">
              <a:solidFill>
                <a:srgbClr val="FFC000"/>
              </a:solidFill>
            </a:endParaRPr>
          </a:p>
        </p:txBody>
      </p:sp>
      <p:sp>
        <p:nvSpPr>
          <p:cNvPr id="5" name="Содержимое 2">
            <a:extLst>
              <a:ext uri="{FF2B5EF4-FFF2-40B4-BE49-F238E27FC236}">
                <a16:creationId xmlns:a16="http://schemas.microsoft.com/office/drawing/2014/main" id="{E08D2368-E50C-4548-8699-FA24685A540F}"/>
              </a:ext>
            </a:extLst>
          </p:cNvPr>
          <p:cNvSpPr txBox="1">
            <a:spLocks/>
          </p:cNvSpPr>
          <p:nvPr/>
        </p:nvSpPr>
        <p:spPr>
          <a:xfrm>
            <a:off x="960976" y="1486669"/>
            <a:ext cx="4584147" cy="57362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namespace ConsoleApplication4</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class Program</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static void Main(string[] </a:t>
            </a:r>
            <a:r>
              <a:rPr kumimoji="0" lang="en-US" sz="1200" b="0" i="0" u="none" strike="noStrike" kern="1200" cap="none" spc="0" normalizeH="0" baseline="0" noProof="0" dirty="0" err="1">
                <a:ln>
                  <a:noFill/>
                </a:ln>
                <a:effectLst/>
                <a:uLnTx/>
                <a:uFillTx/>
                <a:latin typeface="Calibri"/>
                <a:ea typeface="+mn-ea"/>
                <a:cs typeface="+mn-cs"/>
              </a:rPr>
              <a:t>args</a:t>
            </a:r>
            <a:r>
              <a:rPr kumimoji="0" lang="en-US" sz="1200" b="0" i="0" u="none" strike="noStrike" kern="1200" cap="none" spc="0" normalizeH="0" baseline="0" noProof="0" dirty="0">
                <a:ln>
                  <a:noFill/>
                </a:ln>
                <a:effectLst/>
                <a:uLnTx/>
                <a:uFillTx/>
                <a:latin typeface="Calibri"/>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calculator calc = new calculator();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a:t>
            </a:r>
            <a:r>
              <a:rPr kumimoji="0" lang="en-US" sz="1200" b="0" i="0" u="none" strike="noStrike" kern="1200" cap="none" spc="0" normalizeH="0" baseline="0" noProof="0" dirty="0" err="1">
                <a:ln>
                  <a:noFill/>
                </a:ln>
                <a:effectLst/>
                <a:uLnTx/>
                <a:uFillTx/>
                <a:latin typeface="Calibri"/>
                <a:ea typeface="+mn-ea"/>
                <a:cs typeface="+mn-cs"/>
              </a:rPr>
              <a:t>Console.WriteLine</a:t>
            </a:r>
            <a:r>
              <a:rPr kumimoji="0" lang="en-US" sz="1200" b="0" i="0" u="none" strike="noStrike" kern="1200" cap="none" spc="0" normalizeH="0" baseline="0" noProof="0" dirty="0">
                <a:ln>
                  <a:noFill/>
                </a:ln>
                <a:effectLst/>
                <a:uLnTx/>
                <a:uFillTx/>
                <a:latin typeface="Calibri"/>
                <a:ea typeface="+mn-ea"/>
                <a:cs typeface="+mn-cs"/>
              </a:rPr>
              <a:t>(</a:t>
            </a:r>
            <a:r>
              <a:rPr kumimoji="0" lang="en-US" sz="1200" b="0" i="0" u="none" strike="noStrike" kern="1200" cap="none" spc="0" normalizeH="0" baseline="0" noProof="0" dirty="0" err="1">
                <a:ln>
                  <a:noFill/>
                </a:ln>
                <a:effectLst/>
                <a:uLnTx/>
                <a:uFillTx/>
                <a:latin typeface="Calibri"/>
                <a:ea typeface="+mn-ea"/>
                <a:cs typeface="+mn-cs"/>
              </a:rPr>
              <a:t>calc.plus</a:t>
            </a:r>
            <a:r>
              <a:rPr kumimoji="0" lang="en-US" sz="1200" b="0" i="0" u="none" strike="noStrike" kern="1200" cap="none" spc="0" normalizeH="0" baseline="0" noProof="0" dirty="0">
                <a:ln>
                  <a:noFill/>
                </a:ln>
                <a:effectLst/>
                <a:uLnTx/>
                <a:uFillTx/>
                <a:latin typeface="Calibri"/>
                <a:ea typeface="+mn-ea"/>
                <a:cs typeface="+mn-cs"/>
              </a:rPr>
              <a:t>(10,15));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a:t>
            </a:r>
            <a:r>
              <a:rPr kumimoji="0" lang="en-US" sz="1200" b="0" i="0" u="none" strike="noStrike" kern="1200" cap="none" spc="0" normalizeH="0" baseline="0" noProof="0" dirty="0" err="1">
                <a:ln>
                  <a:noFill/>
                </a:ln>
                <a:effectLst/>
                <a:uLnTx/>
                <a:uFillTx/>
                <a:latin typeface="Calibri"/>
                <a:ea typeface="+mn-ea"/>
                <a:cs typeface="+mn-cs"/>
              </a:rPr>
              <a:t>Console.WriteLine</a:t>
            </a:r>
            <a:r>
              <a:rPr kumimoji="0" lang="en-US" sz="1200" b="0" i="0" u="none" strike="noStrike" kern="1200" cap="none" spc="0" normalizeH="0" baseline="0" noProof="0" dirty="0">
                <a:ln>
                  <a:noFill/>
                </a:ln>
                <a:effectLst/>
                <a:uLnTx/>
                <a:uFillTx/>
                <a:latin typeface="Calibri"/>
                <a:ea typeface="+mn-ea"/>
                <a:cs typeface="+mn-cs"/>
              </a:rPr>
              <a:t>(</a:t>
            </a:r>
            <a:r>
              <a:rPr kumimoji="0" lang="en-US" sz="1200" b="0" i="0" u="none" strike="noStrike" kern="1200" cap="none" spc="0" normalizeH="0" baseline="0" noProof="0" dirty="0" err="1">
                <a:ln>
                  <a:noFill/>
                </a:ln>
                <a:effectLst/>
                <a:uLnTx/>
                <a:uFillTx/>
                <a:latin typeface="Calibri"/>
                <a:ea typeface="+mn-ea"/>
                <a:cs typeface="+mn-cs"/>
              </a:rPr>
              <a:t>calc.minus</a:t>
            </a:r>
            <a:r>
              <a:rPr kumimoji="0" lang="en-US" sz="1200" b="0" i="0" u="none" strike="noStrike" kern="1200" cap="none" spc="0" normalizeH="0" baseline="0" noProof="0" dirty="0">
                <a:ln>
                  <a:noFill/>
                </a:ln>
                <a:effectLst/>
                <a:uLnTx/>
                <a:uFillTx/>
                <a:latin typeface="Calibri"/>
                <a:ea typeface="+mn-ea"/>
                <a:cs typeface="+mn-cs"/>
              </a:rPr>
              <a:t>(10, 15));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a:t>
            </a:r>
            <a:r>
              <a:rPr kumimoji="0" lang="en-US" sz="1200" b="0" i="0" u="none" strike="noStrike" kern="1200" cap="none" spc="0" normalizeH="0" baseline="0" noProof="0" dirty="0" err="1">
                <a:ln>
                  <a:noFill/>
                </a:ln>
                <a:effectLst/>
                <a:uLnTx/>
                <a:uFillTx/>
                <a:latin typeface="Calibri"/>
                <a:ea typeface="+mn-ea"/>
                <a:cs typeface="+mn-cs"/>
              </a:rPr>
              <a:t>Console.WriteLine</a:t>
            </a:r>
            <a:r>
              <a:rPr kumimoji="0" lang="en-US" sz="1200" b="0" i="0" u="none" strike="noStrike" kern="1200" cap="none" spc="0" normalizeH="0" baseline="0" noProof="0" dirty="0">
                <a:ln>
                  <a:noFill/>
                </a:ln>
                <a:effectLst/>
                <a:uLnTx/>
                <a:uFillTx/>
                <a:latin typeface="Calibri"/>
                <a:ea typeface="+mn-ea"/>
                <a:cs typeface="+mn-cs"/>
              </a:rPr>
              <a:t>(</a:t>
            </a:r>
            <a:r>
              <a:rPr kumimoji="0" lang="en-US" sz="1200" b="0" i="0" u="none" strike="noStrike" kern="1200" cap="none" spc="0" normalizeH="0" baseline="0" noProof="0" dirty="0" err="1">
                <a:ln>
                  <a:noFill/>
                </a:ln>
                <a:effectLst/>
                <a:uLnTx/>
                <a:uFillTx/>
                <a:latin typeface="Calibri"/>
                <a:ea typeface="+mn-ea"/>
                <a:cs typeface="+mn-cs"/>
              </a:rPr>
              <a:t>calc.division</a:t>
            </a:r>
            <a:r>
              <a:rPr kumimoji="0" lang="en-US" sz="1200" b="0" i="0" u="none" strike="noStrike" kern="1200" cap="none" spc="0" normalizeH="0" baseline="0" noProof="0" dirty="0">
                <a:ln>
                  <a:noFill/>
                </a:ln>
                <a:effectLst/>
                <a:uLnTx/>
                <a:uFillTx/>
                <a:latin typeface="Calibri"/>
                <a:ea typeface="+mn-ea"/>
                <a:cs typeface="+mn-cs"/>
              </a:rPr>
              <a:t>(10, 15));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a:t>
            </a:r>
            <a:r>
              <a:rPr kumimoji="0" lang="en-US" sz="1200" b="0" i="0" u="none" strike="noStrike" kern="1200" cap="none" spc="0" normalizeH="0" baseline="0" noProof="0" dirty="0" err="1">
                <a:ln>
                  <a:noFill/>
                </a:ln>
                <a:effectLst/>
                <a:uLnTx/>
                <a:uFillTx/>
                <a:latin typeface="Calibri"/>
                <a:ea typeface="+mn-ea"/>
                <a:cs typeface="+mn-cs"/>
              </a:rPr>
              <a:t>Console.WriteLine</a:t>
            </a:r>
            <a:r>
              <a:rPr kumimoji="0" lang="en-US" sz="1200" b="0" i="0" u="none" strike="noStrike" kern="1200" cap="none" spc="0" normalizeH="0" baseline="0" noProof="0" dirty="0">
                <a:ln>
                  <a:noFill/>
                </a:ln>
                <a:effectLst/>
                <a:uLnTx/>
                <a:uFillTx/>
                <a:latin typeface="Calibri"/>
                <a:ea typeface="+mn-ea"/>
                <a:cs typeface="+mn-cs"/>
              </a:rPr>
              <a:t>(</a:t>
            </a:r>
            <a:r>
              <a:rPr kumimoji="0" lang="en-US" sz="1200" b="0" i="0" u="none" strike="noStrike" kern="1200" cap="none" spc="0" normalizeH="0" baseline="0" noProof="0" dirty="0" err="1">
                <a:ln>
                  <a:noFill/>
                </a:ln>
                <a:effectLst/>
                <a:uLnTx/>
                <a:uFillTx/>
                <a:latin typeface="Calibri"/>
                <a:ea typeface="+mn-ea"/>
                <a:cs typeface="+mn-cs"/>
              </a:rPr>
              <a:t>calc.multip</a:t>
            </a:r>
            <a:r>
              <a:rPr kumimoji="0" lang="en-US" sz="1200" b="0" i="0" u="none" strike="noStrike" kern="1200" cap="none" spc="0" normalizeH="0" baseline="0" noProof="0" dirty="0">
                <a:ln>
                  <a:noFill/>
                </a:ln>
                <a:effectLst/>
                <a:uLnTx/>
                <a:uFillTx/>
                <a:latin typeface="Calibri"/>
                <a:ea typeface="+mn-ea"/>
                <a:cs typeface="+mn-cs"/>
              </a:rPr>
              <a:t>(10, 15));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a:t>
            </a:r>
            <a:r>
              <a:rPr kumimoji="0" lang="en-US" sz="1200" b="0" i="0" u="none" strike="noStrike" kern="1200" cap="none" spc="0" normalizeH="0" baseline="0" noProof="0" dirty="0" err="1">
                <a:ln>
                  <a:noFill/>
                </a:ln>
                <a:effectLst/>
                <a:uLnTx/>
                <a:uFillTx/>
                <a:latin typeface="Calibri"/>
                <a:ea typeface="+mn-ea"/>
                <a:cs typeface="+mn-cs"/>
              </a:rPr>
              <a:t>Console.ReadLine</a:t>
            </a:r>
            <a:r>
              <a:rPr kumimoji="0" lang="en-US" sz="1200" b="0" i="0" u="none" strike="noStrike" kern="1200" cap="none" spc="0" normalizeH="0" baseline="0" noProof="0" dirty="0">
                <a:ln>
                  <a:noFill/>
                </a:ln>
                <a:effectLst/>
                <a:uLnTx/>
                <a:uFillTx/>
                <a:latin typeface="Calibri"/>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class calculator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public int plus(int </a:t>
            </a:r>
            <a:r>
              <a:rPr kumimoji="0" lang="en-US" sz="1200" b="0" i="0" u="none" strike="noStrike" kern="1200" cap="none" spc="0" normalizeH="0" baseline="0" noProof="0" dirty="0" err="1">
                <a:ln>
                  <a:noFill/>
                </a:ln>
                <a:effectLst/>
                <a:uLnTx/>
                <a:uFillTx/>
                <a:latin typeface="Calibri"/>
                <a:ea typeface="+mn-ea"/>
                <a:cs typeface="+mn-cs"/>
              </a:rPr>
              <a:t>a,int</a:t>
            </a:r>
            <a:r>
              <a:rPr kumimoji="0" lang="en-US" sz="1200" b="0" i="0" u="none" strike="noStrike" kern="1200" cap="none" spc="0" normalizeH="0" baseline="0" noProof="0" dirty="0">
                <a:ln>
                  <a:noFill/>
                </a:ln>
                <a:effectLst/>
                <a:uLnTx/>
                <a:uFillTx/>
                <a:latin typeface="Calibri"/>
                <a:ea typeface="+mn-ea"/>
                <a:cs typeface="+mn-cs"/>
              </a:rPr>
              <a:t> b) { return a + b;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public int minus(int a, int b) { return a - b;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public int division(int a, int b) { return a / b;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effectLst/>
                <a:uLnTx/>
                <a:uFillTx/>
                <a:latin typeface="Calibri"/>
                <a:ea typeface="+mn-ea"/>
                <a:cs typeface="+mn-cs"/>
              </a:rPr>
              <a:t>        public int </a:t>
            </a:r>
            <a:r>
              <a:rPr kumimoji="0" lang="en-US" sz="1200" b="0" i="0" u="none" strike="noStrike" kern="1200" cap="none" spc="0" normalizeH="0" baseline="0" noProof="0" dirty="0" err="1">
                <a:ln>
                  <a:noFill/>
                </a:ln>
                <a:effectLst/>
                <a:uLnTx/>
                <a:uFillTx/>
                <a:latin typeface="Calibri"/>
                <a:ea typeface="+mn-ea"/>
                <a:cs typeface="+mn-cs"/>
              </a:rPr>
              <a:t>multip</a:t>
            </a:r>
            <a:r>
              <a:rPr kumimoji="0" lang="en-US" sz="1200" b="0" i="0" u="none" strike="noStrike" kern="1200" cap="none" spc="0" normalizeH="0" baseline="0" noProof="0" dirty="0">
                <a:ln>
                  <a:noFill/>
                </a:ln>
                <a:effectLst/>
                <a:uLnTx/>
                <a:uFillTx/>
                <a:latin typeface="Calibri"/>
                <a:ea typeface="+mn-ea"/>
                <a:cs typeface="+mn-cs"/>
              </a:rPr>
              <a:t>(int a, int b) { return a * b;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1200" b="0" i="0" u="none" strike="noStrike" kern="1200" cap="none" spc="0" normalizeH="0" baseline="0" noProof="0" dirty="0">
                <a:ln>
                  <a:noFill/>
                </a:ln>
                <a:effectLst/>
                <a:uLnTx/>
                <a:uFillTx/>
                <a:latin typeface="Calibri"/>
                <a:ea typeface="+mn-ea"/>
                <a:cs typeface="+mn-cs"/>
              </a:rPr>
              <a:t>}</a:t>
            </a:r>
          </a:p>
        </p:txBody>
      </p:sp>
      <p:sp>
        <p:nvSpPr>
          <p:cNvPr id="6" name="Содержимое 2">
            <a:extLst>
              <a:ext uri="{FF2B5EF4-FFF2-40B4-BE49-F238E27FC236}">
                <a16:creationId xmlns:a16="http://schemas.microsoft.com/office/drawing/2014/main" id="{373D4831-F8FB-423D-89AD-98D009D40025}"/>
              </a:ext>
            </a:extLst>
          </p:cNvPr>
          <p:cNvSpPr txBox="1">
            <a:spLocks/>
          </p:cNvSpPr>
          <p:nvPr/>
        </p:nvSpPr>
        <p:spPr>
          <a:xfrm>
            <a:off x="5280475" y="1350627"/>
            <a:ext cx="4173918" cy="5188591"/>
          </a:xfrm>
          <a:prstGeom prst="rect">
            <a:avLst/>
          </a:prstGeom>
        </p:spPr>
        <p:txBody>
          <a:bodyPr vert="horz" lIns="91440" tIns="45720" rIns="91440" bIns="45720" rtlCol="0">
            <a:normAutofit lnSpcReduction="10000"/>
          </a:bodyPr>
          <a:lstStyle/>
          <a:p>
            <a:r>
              <a:rPr lang="en-US" sz="1400" dirty="0"/>
              <a:t>namespace ConsoleApplication4</a:t>
            </a:r>
          </a:p>
          <a:p>
            <a:r>
              <a:rPr lang="ru-RU" sz="1400" dirty="0"/>
              <a:t>{</a:t>
            </a:r>
          </a:p>
          <a:p>
            <a:r>
              <a:rPr lang="en-US" sz="1400" dirty="0"/>
              <a:t>    class Program</a:t>
            </a:r>
          </a:p>
          <a:p>
            <a:r>
              <a:rPr lang="ru-RU" sz="1400" dirty="0"/>
              <a:t>    {</a:t>
            </a:r>
          </a:p>
          <a:p>
            <a:r>
              <a:rPr lang="en-US" sz="1400" dirty="0"/>
              <a:t>        static void Main(string[] </a:t>
            </a:r>
            <a:r>
              <a:rPr lang="en-US" sz="1400" dirty="0" err="1"/>
              <a:t>args</a:t>
            </a:r>
            <a:r>
              <a:rPr lang="en-US" sz="1400" dirty="0"/>
              <a:t>)</a:t>
            </a:r>
          </a:p>
          <a:p>
            <a:r>
              <a:rPr lang="ru-RU" sz="1400" dirty="0"/>
              <a:t>        {</a:t>
            </a:r>
          </a:p>
          <a:p>
            <a:r>
              <a:rPr lang="en-US" sz="1400" dirty="0"/>
              <a:t>            calculator calc = new calculator();</a:t>
            </a:r>
          </a:p>
          <a:p>
            <a:r>
              <a:rPr lang="en-US" sz="1400" dirty="0"/>
              <a:t>            </a:t>
            </a:r>
            <a:r>
              <a:rPr lang="en-US" sz="1400" dirty="0" err="1"/>
              <a:t>calc.a</a:t>
            </a:r>
            <a:r>
              <a:rPr lang="en-US" sz="1400" dirty="0"/>
              <a:t> = 10;</a:t>
            </a:r>
          </a:p>
          <a:p>
            <a:r>
              <a:rPr lang="en-US" sz="1400" dirty="0"/>
              <a:t>            </a:t>
            </a:r>
            <a:r>
              <a:rPr lang="en-US" sz="1400" dirty="0" err="1"/>
              <a:t>calc.b</a:t>
            </a:r>
            <a:r>
              <a:rPr lang="en-US" sz="1400" dirty="0"/>
              <a:t> = 15;</a:t>
            </a:r>
          </a:p>
          <a:p>
            <a:r>
              <a:rPr lang="en-US" sz="1400" dirty="0"/>
              <a:t>            </a:t>
            </a:r>
            <a:r>
              <a:rPr lang="en-US" sz="1400" dirty="0" err="1"/>
              <a:t>Console.WriteLine</a:t>
            </a:r>
            <a:r>
              <a:rPr lang="en-US" sz="1400" dirty="0"/>
              <a:t>(</a:t>
            </a:r>
            <a:r>
              <a:rPr lang="en-US" sz="1400" dirty="0" err="1"/>
              <a:t>calc.plus</a:t>
            </a:r>
            <a:r>
              <a:rPr lang="en-US" sz="1400" dirty="0"/>
              <a:t>());</a:t>
            </a:r>
          </a:p>
          <a:p>
            <a:r>
              <a:rPr lang="en-US" sz="1400" dirty="0"/>
              <a:t>            </a:t>
            </a:r>
            <a:r>
              <a:rPr lang="en-US" sz="1400" dirty="0" err="1"/>
              <a:t>Console.WriteLine</a:t>
            </a:r>
            <a:r>
              <a:rPr lang="en-US" sz="1400" dirty="0"/>
              <a:t>(</a:t>
            </a:r>
            <a:r>
              <a:rPr lang="en-US" sz="1400" dirty="0" err="1"/>
              <a:t>calc.minus</a:t>
            </a:r>
            <a:r>
              <a:rPr lang="en-US" sz="1400" dirty="0"/>
              <a:t>());</a:t>
            </a:r>
          </a:p>
          <a:p>
            <a:r>
              <a:rPr lang="en-US" sz="1400" dirty="0"/>
              <a:t>            </a:t>
            </a:r>
            <a:r>
              <a:rPr lang="en-US" sz="1400" dirty="0" err="1"/>
              <a:t>Console.WriteLine</a:t>
            </a:r>
            <a:r>
              <a:rPr lang="en-US" sz="1400" dirty="0"/>
              <a:t>(</a:t>
            </a:r>
            <a:r>
              <a:rPr lang="en-US" sz="1400" dirty="0" err="1"/>
              <a:t>calc.division</a:t>
            </a:r>
            <a:r>
              <a:rPr lang="en-US" sz="1400" dirty="0"/>
              <a:t>());</a:t>
            </a:r>
          </a:p>
          <a:p>
            <a:r>
              <a:rPr lang="en-US" sz="1400" dirty="0"/>
              <a:t>            </a:t>
            </a:r>
            <a:r>
              <a:rPr lang="en-US" sz="1400" dirty="0" err="1"/>
              <a:t>Console.WriteLine</a:t>
            </a:r>
            <a:r>
              <a:rPr lang="en-US" sz="1400" dirty="0"/>
              <a:t>(</a:t>
            </a:r>
            <a:r>
              <a:rPr lang="en-US" sz="1400" dirty="0" err="1"/>
              <a:t>calc.multip</a:t>
            </a:r>
            <a:r>
              <a:rPr lang="en-US" sz="1400" dirty="0"/>
              <a:t>());</a:t>
            </a:r>
          </a:p>
          <a:p>
            <a:r>
              <a:rPr lang="en-US" sz="1400" dirty="0"/>
              <a:t>            </a:t>
            </a:r>
            <a:r>
              <a:rPr lang="en-US" sz="1400" dirty="0" err="1"/>
              <a:t>Console.ReadLine</a:t>
            </a:r>
            <a:r>
              <a:rPr lang="en-US" sz="1400" dirty="0"/>
              <a:t>();</a:t>
            </a:r>
          </a:p>
          <a:p>
            <a:r>
              <a:rPr lang="ru-RU" sz="1400" dirty="0"/>
              <a:t>        }</a:t>
            </a:r>
          </a:p>
          <a:p>
            <a:r>
              <a:rPr lang="ru-RU" sz="1400" dirty="0"/>
              <a:t>    }</a:t>
            </a:r>
          </a:p>
          <a:p>
            <a:r>
              <a:rPr lang="en-US" sz="1400" dirty="0"/>
              <a:t>    class calculator</a:t>
            </a:r>
          </a:p>
          <a:p>
            <a:r>
              <a:rPr lang="ru-RU" sz="1400" dirty="0"/>
              <a:t>    {</a:t>
            </a:r>
          </a:p>
          <a:p>
            <a:r>
              <a:rPr lang="en-US" sz="1400" dirty="0"/>
              <a:t>        public </a:t>
            </a:r>
            <a:r>
              <a:rPr lang="en-US" sz="1400" dirty="0" err="1"/>
              <a:t>int</a:t>
            </a:r>
            <a:r>
              <a:rPr lang="en-US" sz="1400" dirty="0"/>
              <a:t> a, b;</a:t>
            </a:r>
          </a:p>
          <a:p>
            <a:r>
              <a:rPr lang="en-US" sz="1400" dirty="0"/>
              <a:t>        public </a:t>
            </a:r>
            <a:r>
              <a:rPr lang="en-US" sz="1400" dirty="0" err="1"/>
              <a:t>int</a:t>
            </a:r>
            <a:r>
              <a:rPr lang="en-US" sz="1400" dirty="0"/>
              <a:t> plus() { return a + b; }</a:t>
            </a:r>
          </a:p>
          <a:p>
            <a:r>
              <a:rPr lang="en-US" sz="1400" dirty="0"/>
              <a:t>        public </a:t>
            </a:r>
            <a:r>
              <a:rPr lang="en-US" sz="1400" dirty="0" err="1"/>
              <a:t>int</a:t>
            </a:r>
            <a:r>
              <a:rPr lang="en-US" sz="1400" dirty="0"/>
              <a:t> minus() { return a - b; }</a:t>
            </a:r>
          </a:p>
          <a:p>
            <a:r>
              <a:rPr lang="en-US" sz="1400" dirty="0"/>
              <a:t>        public </a:t>
            </a:r>
            <a:r>
              <a:rPr lang="en-US" sz="1400" dirty="0" err="1"/>
              <a:t>int</a:t>
            </a:r>
            <a:r>
              <a:rPr lang="en-US" sz="1400" dirty="0"/>
              <a:t> division() { return a / b; }</a:t>
            </a:r>
          </a:p>
          <a:p>
            <a:r>
              <a:rPr lang="en-US" sz="1400" dirty="0"/>
              <a:t>        public </a:t>
            </a:r>
            <a:r>
              <a:rPr lang="en-US" sz="1400" dirty="0" err="1"/>
              <a:t>int</a:t>
            </a:r>
            <a:r>
              <a:rPr lang="en-US" sz="1400" dirty="0"/>
              <a:t> </a:t>
            </a:r>
            <a:r>
              <a:rPr lang="en-US" sz="1400" dirty="0" err="1"/>
              <a:t>multip</a:t>
            </a:r>
            <a:r>
              <a:rPr lang="en-US" sz="1400" dirty="0"/>
              <a:t>() { return a * b; }</a:t>
            </a:r>
          </a:p>
          <a:p>
            <a:r>
              <a:rPr lang="ru-RU" sz="1400" dirty="0"/>
              <a:t>    }</a:t>
            </a:r>
          </a:p>
          <a:p>
            <a:r>
              <a:rPr lang="ru-RU" sz="1400" dirty="0"/>
              <a:t>}</a:t>
            </a: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273899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855612-0AC5-4E0E-AE2A-C4A1BEC40B9C}"/>
              </a:ext>
            </a:extLst>
          </p:cNvPr>
          <p:cNvSpPr>
            <a:spLocks noGrp="1"/>
          </p:cNvSpPr>
          <p:nvPr>
            <p:ph type="title"/>
          </p:nvPr>
        </p:nvSpPr>
        <p:spPr>
          <a:xfrm>
            <a:off x="646111" y="452718"/>
            <a:ext cx="9404723" cy="906299"/>
          </a:xfrm>
        </p:spPr>
        <p:txBody>
          <a:bodyPr/>
          <a:lstStyle/>
          <a:p>
            <a:pPr algn="ctr"/>
            <a:r>
              <a:rPr lang="en-US" dirty="0">
                <a:solidFill>
                  <a:srgbClr val="FFC000"/>
                </a:solidFill>
              </a:rPr>
              <a:t>Constructors</a:t>
            </a:r>
            <a:endParaRPr lang="ru-RU" dirty="0">
              <a:solidFill>
                <a:srgbClr val="FFC000"/>
              </a:solidFill>
            </a:endParaRPr>
          </a:p>
        </p:txBody>
      </p:sp>
      <p:sp>
        <p:nvSpPr>
          <p:cNvPr id="3" name="Объект 2">
            <a:extLst>
              <a:ext uri="{FF2B5EF4-FFF2-40B4-BE49-F238E27FC236}">
                <a16:creationId xmlns:a16="http://schemas.microsoft.com/office/drawing/2014/main" id="{A2BD2CB9-A7FD-4828-81BF-D962EF05DD1C}"/>
              </a:ext>
            </a:extLst>
          </p:cNvPr>
          <p:cNvSpPr>
            <a:spLocks noGrp="1"/>
          </p:cNvSpPr>
          <p:nvPr>
            <p:ph idx="1"/>
          </p:nvPr>
        </p:nvSpPr>
        <p:spPr>
          <a:xfrm>
            <a:off x="847288" y="1644242"/>
            <a:ext cx="9202566" cy="4604158"/>
          </a:xfrm>
        </p:spPr>
        <p:txBody>
          <a:bodyPr/>
          <a:lstStyle/>
          <a:p>
            <a:pPr algn="just"/>
            <a:r>
              <a:rPr lang="en-US" sz="2000" dirty="0">
                <a:solidFill>
                  <a:srgbClr val="FFC000"/>
                </a:solidFill>
              </a:rPr>
              <a:t>A constructor </a:t>
            </a:r>
            <a:r>
              <a:rPr lang="en-US" sz="2000" dirty="0">
                <a:solidFill>
                  <a:srgbClr val="92D050"/>
                </a:solidFill>
              </a:rPr>
              <a:t>is a public method with the same name as the class with no return type, which is called once upon object creation. </a:t>
            </a:r>
          </a:p>
          <a:p>
            <a:pPr algn="just"/>
            <a:r>
              <a:rPr lang="en-US" sz="2000" dirty="0">
                <a:solidFill>
                  <a:srgbClr val="FFC000"/>
                </a:solidFill>
              </a:rPr>
              <a:t>Constructors</a:t>
            </a:r>
            <a:r>
              <a:rPr lang="en-US" sz="2000" dirty="0"/>
              <a:t> </a:t>
            </a:r>
            <a:r>
              <a:rPr lang="en-US" sz="2000" dirty="0">
                <a:solidFill>
                  <a:srgbClr val="92D050"/>
                </a:solidFill>
              </a:rPr>
              <a:t>may be passed one or more arguments. </a:t>
            </a:r>
          </a:p>
          <a:p>
            <a:pPr algn="just"/>
            <a:r>
              <a:rPr lang="en-US" sz="2000" dirty="0">
                <a:solidFill>
                  <a:srgbClr val="92D050"/>
                </a:solidFill>
              </a:rPr>
              <a:t>Any construct with no arguments is called the </a:t>
            </a:r>
            <a:r>
              <a:rPr lang="en-US" sz="2000" dirty="0">
                <a:solidFill>
                  <a:srgbClr val="FFC000"/>
                </a:solidFill>
              </a:rPr>
              <a:t>default constructor </a:t>
            </a:r>
            <a:r>
              <a:rPr lang="en-US" sz="2000" dirty="0">
                <a:solidFill>
                  <a:srgbClr val="92D050"/>
                </a:solidFill>
              </a:rPr>
              <a:t>and if no constructors are written then the compiler creates a default constructor.</a:t>
            </a:r>
          </a:p>
          <a:p>
            <a:pPr algn="just"/>
            <a:r>
              <a:rPr lang="en-US" sz="2000" dirty="0">
                <a:solidFill>
                  <a:srgbClr val="92D050"/>
                </a:solidFill>
              </a:rPr>
              <a:t>There can be more than one </a:t>
            </a:r>
            <a:r>
              <a:rPr lang="en-US" sz="2000" dirty="0">
                <a:solidFill>
                  <a:srgbClr val="FFC000"/>
                </a:solidFill>
              </a:rPr>
              <a:t>constructor</a:t>
            </a:r>
            <a:r>
              <a:rPr lang="en-US" sz="2000" dirty="0"/>
              <a:t> </a:t>
            </a:r>
            <a:r>
              <a:rPr lang="en-US" sz="2000" dirty="0">
                <a:solidFill>
                  <a:srgbClr val="92D050"/>
                </a:solidFill>
              </a:rPr>
              <a:t>associated with an object if this is useful. </a:t>
            </a:r>
          </a:p>
          <a:p>
            <a:pPr algn="just"/>
            <a:r>
              <a:rPr lang="en-US" sz="2000" dirty="0">
                <a:solidFill>
                  <a:srgbClr val="92D050"/>
                </a:solidFill>
              </a:rPr>
              <a:t>Each </a:t>
            </a:r>
            <a:r>
              <a:rPr lang="en-US" sz="2000" dirty="0">
                <a:solidFill>
                  <a:srgbClr val="FFC000"/>
                </a:solidFill>
              </a:rPr>
              <a:t>constructor</a:t>
            </a:r>
            <a:r>
              <a:rPr lang="en-US" sz="2000" dirty="0">
                <a:solidFill>
                  <a:srgbClr val="92D050"/>
                </a:solidFill>
              </a:rPr>
              <a:t> must have unique signature, that is, the types and number of arguments are unique.</a:t>
            </a:r>
          </a:p>
          <a:p>
            <a:endParaRPr lang="ru-RU" dirty="0"/>
          </a:p>
        </p:txBody>
      </p:sp>
    </p:spTree>
    <p:extLst>
      <p:ext uri="{BB962C8B-B14F-4D97-AF65-F5344CB8AC3E}">
        <p14:creationId xmlns:p14="http://schemas.microsoft.com/office/powerpoint/2010/main" val="23411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F52F4A-AD26-4230-977D-8F6EFBB21916}"/>
              </a:ext>
            </a:extLst>
          </p:cNvPr>
          <p:cNvSpPr>
            <a:spLocks noGrp="1"/>
          </p:cNvSpPr>
          <p:nvPr>
            <p:ph type="title"/>
          </p:nvPr>
        </p:nvSpPr>
        <p:spPr>
          <a:xfrm>
            <a:off x="646111" y="452718"/>
            <a:ext cx="9404723" cy="881132"/>
          </a:xfrm>
        </p:spPr>
        <p:txBody>
          <a:bodyPr/>
          <a:lstStyle/>
          <a:p>
            <a:pPr algn="ctr"/>
            <a:r>
              <a:rPr lang="en-US" dirty="0">
                <a:solidFill>
                  <a:srgbClr val="FFC000"/>
                </a:solidFill>
              </a:rPr>
              <a:t>Constructors</a:t>
            </a:r>
            <a:endParaRPr lang="ru-RU" dirty="0">
              <a:solidFill>
                <a:srgbClr val="FFC000"/>
              </a:solidFill>
            </a:endParaRPr>
          </a:p>
        </p:txBody>
      </p:sp>
      <p:graphicFrame>
        <p:nvGraphicFramePr>
          <p:cNvPr id="5" name="Таблица 5">
            <a:extLst>
              <a:ext uri="{FF2B5EF4-FFF2-40B4-BE49-F238E27FC236}">
                <a16:creationId xmlns:a16="http://schemas.microsoft.com/office/drawing/2014/main" id="{80CB079E-6870-40DD-BB95-DE6274789EFA}"/>
              </a:ext>
            </a:extLst>
          </p:cNvPr>
          <p:cNvGraphicFramePr>
            <a:graphicFrameLocks noGrp="1"/>
          </p:cNvGraphicFramePr>
          <p:nvPr>
            <p:ph idx="1"/>
            <p:extLst>
              <p:ext uri="{D42A27DB-BD31-4B8C-83A1-F6EECF244321}">
                <p14:modId xmlns:p14="http://schemas.microsoft.com/office/powerpoint/2010/main" val="1146235723"/>
              </p:ext>
            </p:extLst>
          </p:nvPr>
        </p:nvGraphicFramePr>
        <p:xfrm>
          <a:off x="935533" y="1733856"/>
          <a:ext cx="8947150" cy="4480560"/>
        </p:xfrm>
        <a:graphic>
          <a:graphicData uri="http://schemas.openxmlformats.org/drawingml/2006/table">
            <a:tbl>
              <a:tblPr firstRow="1" bandRow="1">
                <a:tableStyleId>{5940675A-B579-460E-94D1-54222C63F5DA}</a:tableStyleId>
              </a:tblPr>
              <a:tblGrid>
                <a:gridCol w="4458588">
                  <a:extLst>
                    <a:ext uri="{9D8B030D-6E8A-4147-A177-3AD203B41FA5}">
                      <a16:colId xmlns:a16="http://schemas.microsoft.com/office/drawing/2014/main" val="2240374608"/>
                    </a:ext>
                  </a:extLst>
                </a:gridCol>
                <a:gridCol w="4488562">
                  <a:extLst>
                    <a:ext uri="{9D8B030D-6E8A-4147-A177-3AD203B41FA5}">
                      <a16:colId xmlns:a16="http://schemas.microsoft.com/office/drawing/2014/main" val="630501365"/>
                    </a:ext>
                  </a:extLst>
                </a:gridCol>
              </a:tblGrid>
              <a:tr h="370840">
                <a:tc>
                  <a:txBody>
                    <a:bodyPr/>
                    <a:lstStyle/>
                    <a:p>
                      <a:pPr>
                        <a:buNone/>
                      </a:pPr>
                      <a:r>
                        <a:rPr lang="en-US" sz="1600" dirty="0"/>
                        <a:t>namespace ConsoleApplication1</a:t>
                      </a:r>
                    </a:p>
                    <a:p>
                      <a:pPr>
                        <a:buNone/>
                      </a:pPr>
                      <a:r>
                        <a:rPr lang="ru-RU" sz="1600" dirty="0"/>
                        <a:t>{</a:t>
                      </a:r>
                    </a:p>
                    <a:p>
                      <a:pPr>
                        <a:buNone/>
                      </a:pPr>
                      <a:r>
                        <a:rPr lang="en-US" sz="1600" dirty="0"/>
                        <a:t>    </a:t>
                      </a:r>
                      <a:r>
                        <a:rPr lang="en-US" sz="1600" dirty="0">
                          <a:solidFill>
                            <a:srgbClr val="FFC000"/>
                          </a:solidFill>
                        </a:rPr>
                        <a:t>class </a:t>
                      </a:r>
                      <a:r>
                        <a:rPr lang="en-US" sz="1600" dirty="0" err="1">
                          <a:solidFill>
                            <a:srgbClr val="FFC000"/>
                          </a:solidFill>
                        </a:rPr>
                        <a:t>MyClass</a:t>
                      </a:r>
                      <a:endParaRPr lang="en-US" sz="1600" dirty="0">
                        <a:solidFill>
                          <a:srgbClr val="FFC000"/>
                        </a:solidFill>
                      </a:endParaRPr>
                    </a:p>
                    <a:p>
                      <a:pPr>
                        <a:buNone/>
                      </a:pPr>
                      <a:r>
                        <a:rPr lang="ru-RU" sz="1600" dirty="0"/>
                        <a:t>    {</a:t>
                      </a:r>
                    </a:p>
                    <a:p>
                      <a:pPr>
                        <a:buNone/>
                      </a:pPr>
                      <a:r>
                        <a:rPr lang="en-US" sz="1600" dirty="0"/>
                        <a:t>        public string Name;</a:t>
                      </a:r>
                    </a:p>
                    <a:p>
                      <a:pPr>
                        <a:buNone/>
                      </a:pPr>
                      <a:r>
                        <a:rPr lang="en-US" sz="1600" dirty="0"/>
                        <a:t>        public byte Age;</a:t>
                      </a:r>
                    </a:p>
                    <a:p>
                      <a:pPr>
                        <a:buNone/>
                      </a:pPr>
                      <a:endParaRPr lang="ru-RU" sz="1600" dirty="0"/>
                    </a:p>
                    <a:p>
                      <a:pPr>
                        <a:buNone/>
                      </a:pPr>
                      <a:r>
                        <a:rPr lang="ru-RU" sz="1600" dirty="0"/>
                        <a:t>        // </a:t>
                      </a:r>
                      <a:r>
                        <a:rPr lang="en-US" sz="1600" i="1" dirty="0"/>
                        <a:t>Constructor with parameters</a:t>
                      </a:r>
                      <a:endParaRPr lang="ru-RU" sz="1600" i="1" dirty="0"/>
                    </a:p>
                    <a:p>
                      <a:pPr>
                        <a:buNone/>
                      </a:pPr>
                      <a:r>
                        <a:rPr lang="en-US" sz="1600" dirty="0"/>
                        <a:t>        public </a:t>
                      </a:r>
                      <a:r>
                        <a:rPr lang="en-US" sz="1600" dirty="0" err="1">
                          <a:solidFill>
                            <a:srgbClr val="00B0F0"/>
                          </a:solidFill>
                        </a:rPr>
                        <a:t>MyClass</a:t>
                      </a:r>
                      <a:r>
                        <a:rPr lang="en-US" sz="1600" dirty="0">
                          <a:solidFill>
                            <a:srgbClr val="00B0F0"/>
                          </a:solidFill>
                        </a:rPr>
                        <a:t>(string s, byte b)</a:t>
                      </a:r>
                    </a:p>
                    <a:p>
                      <a:pPr>
                        <a:buNone/>
                      </a:pPr>
                      <a:r>
                        <a:rPr lang="ru-RU" sz="1600" dirty="0"/>
                        <a:t>        {</a:t>
                      </a:r>
                    </a:p>
                    <a:p>
                      <a:pPr>
                        <a:buNone/>
                      </a:pPr>
                      <a:r>
                        <a:rPr lang="en-US" sz="1600" dirty="0"/>
                        <a:t>            Name = s;</a:t>
                      </a:r>
                    </a:p>
                    <a:p>
                      <a:pPr>
                        <a:buNone/>
                      </a:pPr>
                      <a:r>
                        <a:rPr lang="en-US" sz="1600" dirty="0"/>
                        <a:t>            Age = b;</a:t>
                      </a:r>
                    </a:p>
                    <a:p>
                      <a:pPr>
                        <a:buNone/>
                      </a:pPr>
                      <a:r>
                        <a:rPr lang="ru-RU" sz="1600" dirty="0"/>
                        <a:t>        }</a:t>
                      </a:r>
                    </a:p>
                    <a:p>
                      <a:endParaRPr lang="ru-RU" sz="1600" dirty="0"/>
                    </a:p>
                  </a:txBody>
                  <a:tcPr/>
                </a:tc>
                <a:tc>
                  <a:txBody>
                    <a:bodyPr/>
                    <a:lstStyle/>
                    <a:p>
                      <a:pPr>
                        <a:buNone/>
                      </a:pPr>
                      <a:r>
                        <a:rPr lang="en-US" sz="1600" dirty="0"/>
                        <a:t> public </a:t>
                      </a:r>
                      <a:r>
                        <a:rPr lang="en-US" sz="1600" dirty="0">
                          <a:solidFill>
                            <a:srgbClr val="00B0F0"/>
                          </a:solidFill>
                        </a:rPr>
                        <a:t>void </a:t>
                      </a:r>
                      <a:r>
                        <a:rPr lang="en-US" sz="1600" dirty="0" err="1">
                          <a:solidFill>
                            <a:srgbClr val="00B0F0"/>
                          </a:solidFill>
                        </a:rPr>
                        <a:t>reWrite</a:t>
                      </a:r>
                      <a:r>
                        <a:rPr lang="en-US" sz="1600" dirty="0">
                          <a:solidFill>
                            <a:srgbClr val="00B0F0"/>
                          </a:solidFill>
                        </a:rPr>
                        <a:t>()</a:t>
                      </a:r>
                    </a:p>
                    <a:p>
                      <a:pPr>
                        <a:buNone/>
                      </a:pPr>
                      <a:r>
                        <a:rPr lang="ru-RU" sz="1600" dirty="0"/>
                        <a:t>        {</a:t>
                      </a:r>
                    </a:p>
                    <a:p>
                      <a:pPr>
                        <a:buNone/>
                      </a:pPr>
                      <a:r>
                        <a:rPr lang="en-US" sz="1600" dirty="0"/>
                        <a:t>            </a:t>
                      </a:r>
                      <a:r>
                        <a:rPr lang="en-US" sz="1600" dirty="0" err="1"/>
                        <a:t>Console.WriteLine</a:t>
                      </a:r>
                      <a:r>
                        <a:rPr lang="en-US" sz="1600" dirty="0"/>
                        <a:t>(“</a:t>
                      </a:r>
                      <a:r>
                        <a:rPr lang="ru-RU" sz="1600" dirty="0"/>
                        <a:t>Имя: {0}\</a:t>
                      </a:r>
                      <a:r>
                        <a:rPr lang="en-US" sz="1600" dirty="0"/>
                        <a:t>n</a:t>
                      </a:r>
                      <a:r>
                        <a:rPr lang="ru-RU" sz="1600" dirty="0"/>
                        <a:t>Возраст: {1}", </a:t>
                      </a:r>
                      <a:r>
                        <a:rPr lang="en-US" sz="1600" dirty="0"/>
                        <a:t>Name, Age);</a:t>
                      </a:r>
                    </a:p>
                    <a:p>
                      <a:pPr>
                        <a:buNone/>
                      </a:pPr>
                      <a:r>
                        <a:rPr lang="ru-RU" sz="1600" dirty="0"/>
                        <a:t>        }</a:t>
                      </a:r>
                    </a:p>
                    <a:p>
                      <a:pPr>
                        <a:buNone/>
                      </a:pPr>
                      <a:r>
                        <a:rPr lang="ru-RU" sz="1600" dirty="0"/>
                        <a:t>    }</a:t>
                      </a:r>
                    </a:p>
                    <a:p>
                      <a:pPr>
                        <a:buNone/>
                      </a:pPr>
                      <a:endParaRPr lang="ru-RU" sz="1600" dirty="0"/>
                    </a:p>
                    <a:p>
                      <a:pPr>
                        <a:buNone/>
                      </a:pPr>
                      <a:r>
                        <a:rPr lang="en-US" sz="1600" dirty="0"/>
                        <a:t>    class Program</a:t>
                      </a:r>
                    </a:p>
                    <a:p>
                      <a:pPr>
                        <a:buNone/>
                      </a:pPr>
                      <a:r>
                        <a:rPr lang="ru-RU" sz="1600" dirty="0"/>
                        <a:t>    {</a:t>
                      </a:r>
                    </a:p>
                    <a:p>
                      <a:pPr>
                        <a:buNone/>
                      </a:pPr>
                      <a:r>
                        <a:rPr lang="en-US" sz="1600" dirty="0"/>
                        <a:t>        static </a:t>
                      </a:r>
                      <a:r>
                        <a:rPr lang="en-US" sz="1600" dirty="0">
                          <a:solidFill>
                            <a:srgbClr val="00B0F0"/>
                          </a:solidFill>
                        </a:rPr>
                        <a:t>void Main(string[] </a:t>
                      </a:r>
                      <a:r>
                        <a:rPr lang="en-US" sz="1600" dirty="0" err="1">
                          <a:solidFill>
                            <a:srgbClr val="00B0F0"/>
                          </a:solidFill>
                        </a:rPr>
                        <a:t>args</a:t>
                      </a:r>
                      <a:r>
                        <a:rPr lang="en-US" sz="1600" dirty="0">
                          <a:solidFill>
                            <a:srgbClr val="00B0F0"/>
                          </a:solidFill>
                        </a:rPr>
                        <a:t>)</a:t>
                      </a:r>
                    </a:p>
                    <a:p>
                      <a:pPr>
                        <a:buNone/>
                      </a:pPr>
                      <a:r>
                        <a:rPr lang="ru-RU" sz="1600" dirty="0"/>
                        <a:t>        {</a:t>
                      </a:r>
                    </a:p>
                    <a:p>
                      <a:pPr>
                        <a:buNone/>
                      </a:pPr>
                      <a:r>
                        <a:rPr lang="en-US" sz="1600" dirty="0"/>
                        <a:t>            </a:t>
                      </a:r>
                      <a:r>
                        <a:rPr lang="en-US" sz="1600" dirty="0" err="1"/>
                        <a:t>MyClass</a:t>
                      </a:r>
                      <a:r>
                        <a:rPr lang="en-US" sz="1600" dirty="0"/>
                        <a:t> ex = new </a:t>
                      </a:r>
                      <a:r>
                        <a:rPr lang="en-US" sz="1600" dirty="0" err="1"/>
                        <a:t>MyClass</a:t>
                      </a:r>
                      <a:r>
                        <a:rPr lang="en-US" sz="1600" dirty="0"/>
                        <a:t>("</a:t>
                      </a:r>
                      <a:r>
                        <a:rPr lang="en-US" sz="1600" dirty="0" err="1"/>
                        <a:t>Alexandr</a:t>
                      </a:r>
                      <a:r>
                        <a:rPr lang="en-US" sz="1600" dirty="0"/>
                        <a:t>", 26);</a:t>
                      </a:r>
                    </a:p>
                    <a:p>
                      <a:pPr>
                        <a:buNone/>
                      </a:pPr>
                      <a:r>
                        <a:rPr lang="en-US" sz="1600" dirty="0"/>
                        <a:t>            </a:t>
                      </a:r>
                      <a:r>
                        <a:rPr lang="en-US" sz="1600" dirty="0" err="1"/>
                        <a:t>ex.reWrite</a:t>
                      </a:r>
                      <a:r>
                        <a:rPr lang="en-US" sz="1600" dirty="0"/>
                        <a:t>();</a:t>
                      </a:r>
                      <a:endParaRPr lang="ru-RU" sz="1600" dirty="0"/>
                    </a:p>
                    <a:p>
                      <a:pPr>
                        <a:buNone/>
                      </a:pPr>
                      <a:r>
                        <a:rPr lang="en-US" sz="1600" dirty="0"/>
                        <a:t>            </a:t>
                      </a:r>
                      <a:r>
                        <a:rPr lang="en-US" sz="1600" dirty="0" err="1"/>
                        <a:t>Console.ReadLine</a:t>
                      </a:r>
                      <a:r>
                        <a:rPr lang="en-US" sz="1600" dirty="0"/>
                        <a:t>();</a:t>
                      </a:r>
                    </a:p>
                    <a:p>
                      <a:pPr>
                        <a:buNone/>
                      </a:pPr>
                      <a:r>
                        <a:rPr lang="ru-RU" sz="1600" dirty="0"/>
                        <a:t>        }</a:t>
                      </a:r>
                    </a:p>
                    <a:p>
                      <a:pPr>
                        <a:buNone/>
                      </a:pPr>
                      <a:r>
                        <a:rPr lang="ru-RU" sz="1600" dirty="0"/>
                        <a:t>    }</a:t>
                      </a:r>
                    </a:p>
                    <a:p>
                      <a:pPr>
                        <a:buNone/>
                      </a:pPr>
                      <a:r>
                        <a:rPr lang="ru-RU" sz="1600" dirty="0"/>
                        <a:t>}</a:t>
                      </a:r>
                    </a:p>
                  </a:txBody>
                  <a:tcPr/>
                </a:tc>
                <a:extLst>
                  <a:ext uri="{0D108BD9-81ED-4DB2-BD59-A6C34878D82A}">
                    <a16:rowId xmlns:a16="http://schemas.microsoft.com/office/drawing/2014/main" val="1689461438"/>
                  </a:ext>
                </a:extLst>
              </a:tr>
            </a:tbl>
          </a:graphicData>
        </a:graphic>
      </p:graphicFrame>
    </p:spTree>
    <p:extLst>
      <p:ext uri="{BB962C8B-B14F-4D97-AF65-F5344CB8AC3E}">
        <p14:creationId xmlns:p14="http://schemas.microsoft.com/office/powerpoint/2010/main" val="248944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55C4A8-5AC6-48DB-A017-EC1BDFA5E530}"/>
              </a:ext>
            </a:extLst>
          </p:cNvPr>
          <p:cNvSpPr>
            <a:spLocks noGrp="1"/>
          </p:cNvSpPr>
          <p:nvPr>
            <p:ph type="title"/>
          </p:nvPr>
        </p:nvSpPr>
        <p:spPr>
          <a:xfrm>
            <a:off x="645130" y="609601"/>
            <a:ext cx="9404723" cy="881132"/>
          </a:xfrm>
        </p:spPr>
        <p:txBody>
          <a:bodyPr/>
          <a:lstStyle/>
          <a:p>
            <a:pPr algn="ctr"/>
            <a:r>
              <a:rPr lang="en-US" dirty="0">
                <a:solidFill>
                  <a:srgbClr val="FFC000"/>
                </a:solidFill>
              </a:rPr>
              <a:t>This Keyword</a:t>
            </a:r>
            <a:endParaRPr lang="ru-RU" dirty="0">
              <a:solidFill>
                <a:srgbClr val="FFC000"/>
              </a:solidFill>
            </a:endParaRPr>
          </a:p>
        </p:txBody>
      </p:sp>
      <p:sp>
        <p:nvSpPr>
          <p:cNvPr id="3" name="Объект 2">
            <a:extLst>
              <a:ext uri="{FF2B5EF4-FFF2-40B4-BE49-F238E27FC236}">
                <a16:creationId xmlns:a16="http://schemas.microsoft.com/office/drawing/2014/main" id="{3FBA4882-D9C0-434C-AD3C-5C15F3A27654}"/>
              </a:ext>
            </a:extLst>
          </p:cNvPr>
          <p:cNvSpPr>
            <a:spLocks noGrp="1"/>
          </p:cNvSpPr>
          <p:nvPr>
            <p:ph idx="1"/>
          </p:nvPr>
        </p:nvSpPr>
        <p:spPr>
          <a:xfrm>
            <a:off x="838899" y="1490732"/>
            <a:ext cx="9210954" cy="4473839"/>
          </a:xfrm>
        </p:spPr>
        <p:txBody>
          <a:bodyPr>
            <a:normAutofit fontScale="92500" lnSpcReduction="20000"/>
          </a:bodyPr>
          <a:lstStyle/>
          <a:p>
            <a:pPr algn="just">
              <a:buNone/>
            </a:pPr>
            <a:r>
              <a:rPr lang="en-US" sz="2000" dirty="0"/>
              <a:t>The keyword </a:t>
            </a:r>
            <a:r>
              <a:rPr lang="en-US" sz="2000" b="1" dirty="0">
                <a:solidFill>
                  <a:srgbClr val="FFC000"/>
                </a:solidFill>
              </a:rPr>
              <a:t>this</a:t>
            </a:r>
            <a:r>
              <a:rPr lang="en-US" sz="2000" dirty="0"/>
              <a:t> refers to the current instance of an object. It is used in a variety of settings. Firstly it can be used in the case of ambiguous and unrecommended naming.</a:t>
            </a:r>
          </a:p>
          <a:p>
            <a:pPr>
              <a:buNone/>
            </a:pPr>
            <a:endParaRPr lang="en-US" sz="2000" dirty="0"/>
          </a:p>
          <a:p>
            <a:pPr>
              <a:buNone/>
            </a:pPr>
            <a:r>
              <a:rPr lang="en-US" sz="2000" dirty="0">
                <a:solidFill>
                  <a:srgbClr val="FFC000"/>
                </a:solidFill>
              </a:rPr>
              <a:t>For example</a:t>
            </a:r>
            <a:r>
              <a:rPr lang="en-US" sz="2000" dirty="0"/>
              <a:t>:</a:t>
            </a:r>
          </a:p>
          <a:p>
            <a:pPr>
              <a:buNone/>
            </a:pPr>
            <a:r>
              <a:rPr lang="en-US" sz="2000" dirty="0"/>
              <a:t>public complex(double real)</a:t>
            </a:r>
          </a:p>
          <a:p>
            <a:pPr>
              <a:buNone/>
            </a:pPr>
            <a:r>
              <a:rPr lang="ru-RU" sz="2000" dirty="0"/>
              <a:t>{</a:t>
            </a:r>
          </a:p>
          <a:p>
            <a:pPr>
              <a:buNone/>
            </a:pPr>
            <a:r>
              <a:rPr lang="en-US" sz="2000" dirty="0" err="1"/>
              <a:t>this.real</a:t>
            </a:r>
            <a:r>
              <a:rPr lang="en-US" sz="2000" dirty="0"/>
              <a:t> = real;</a:t>
            </a:r>
          </a:p>
          <a:p>
            <a:pPr>
              <a:buNone/>
            </a:pPr>
            <a:r>
              <a:rPr lang="ru-RU" sz="2000" dirty="0"/>
              <a:t>}</a:t>
            </a:r>
            <a:endParaRPr lang="en-US" sz="2000" dirty="0"/>
          </a:p>
          <a:p>
            <a:endParaRPr lang="en-US" sz="2000" dirty="0"/>
          </a:p>
          <a:p>
            <a:pPr>
              <a:buNone/>
            </a:pPr>
            <a:r>
              <a:rPr lang="en-US" sz="2000" dirty="0"/>
              <a:t>Here this distinguishes between the passed in real and the real of the current object instance. This vagueness is preferably avoided by using a sensible naming strategy.</a:t>
            </a:r>
            <a:endParaRPr lang="ru-RU" sz="2000" dirty="0"/>
          </a:p>
          <a:p>
            <a:endParaRPr lang="ru-RU" dirty="0"/>
          </a:p>
        </p:txBody>
      </p:sp>
    </p:spTree>
    <p:extLst>
      <p:ext uri="{BB962C8B-B14F-4D97-AF65-F5344CB8AC3E}">
        <p14:creationId xmlns:p14="http://schemas.microsoft.com/office/powerpoint/2010/main" val="879240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29EA0-172D-4945-B207-2DFE729FD1DE}"/>
              </a:ext>
            </a:extLst>
          </p:cNvPr>
          <p:cNvSpPr>
            <a:spLocks noGrp="1"/>
          </p:cNvSpPr>
          <p:nvPr>
            <p:ph type="title"/>
          </p:nvPr>
        </p:nvSpPr>
        <p:spPr>
          <a:xfrm>
            <a:off x="653519" y="486857"/>
            <a:ext cx="9404723" cy="889521"/>
          </a:xfrm>
        </p:spPr>
        <p:txBody>
          <a:bodyPr/>
          <a:lstStyle/>
          <a:p>
            <a:pPr algn="ctr"/>
            <a:r>
              <a:rPr lang="en-US" dirty="0">
                <a:solidFill>
                  <a:srgbClr val="FFC000"/>
                </a:solidFill>
              </a:rPr>
              <a:t>This Keyword</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12697D9E-6841-4BBB-8F2B-1609F2AE30A7}"/>
              </a:ext>
            </a:extLst>
          </p:cNvPr>
          <p:cNvGraphicFramePr>
            <a:graphicFrameLocks noGrp="1"/>
          </p:cNvGraphicFramePr>
          <p:nvPr>
            <p:ph idx="1"/>
            <p:extLst>
              <p:ext uri="{D42A27DB-BD31-4B8C-83A1-F6EECF244321}">
                <p14:modId xmlns:p14="http://schemas.microsoft.com/office/powerpoint/2010/main" val="555012351"/>
              </p:ext>
            </p:extLst>
          </p:nvPr>
        </p:nvGraphicFramePr>
        <p:xfrm>
          <a:off x="653519" y="1498965"/>
          <a:ext cx="9483594" cy="5242560"/>
        </p:xfrm>
        <a:graphic>
          <a:graphicData uri="http://schemas.openxmlformats.org/drawingml/2006/table">
            <a:tbl>
              <a:tblPr firstRow="1" bandRow="1">
                <a:tableStyleId>{5940675A-B579-460E-94D1-54222C63F5DA}</a:tableStyleId>
              </a:tblPr>
              <a:tblGrid>
                <a:gridCol w="4741797">
                  <a:extLst>
                    <a:ext uri="{9D8B030D-6E8A-4147-A177-3AD203B41FA5}">
                      <a16:colId xmlns:a16="http://schemas.microsoft.com/office/drawing/2014/main" val="3608074127"/>
                    </a:ext>
                  </a:extLst>
                </a:gridCol>
                <a:gridCol w="4741797">
                  <a:extLst>
                    <a:ext uri="{9D8B030D-6E8A-4147-A177-3AD203B41FA5}">
                      <a16:colId xmlns:a16="http://schemas.microsoft.com/office/drawing/2014/main" val="261284876"/>
                    </a:ext>
                  </a:extLst>
                </a:gridCol>
              </a:tblGrid>
              <a:tr h="370840">
                <a:tc>
                  <a:txBody>
                    <a:bodyPr/>
                    <a:lstStyle/>
                    <a:p>
                      <a:pPr>
                        <a:buNone/>
                      </a:pPr>
                      <a:r>
                        <a:rPr lang="en-US" sz="1600" dirty="0"/>
                        <a:t>namespace ConsoleApplication1</a:t>
                      </a:r>
                    </a:p>
                    <a:p>
                      <a:pPr>
                        <a:buNone/>
                      </a:pPr>
                      <a:r>
                        <a:rPr lang="ru-RU" sz="1600" dirty="0"/>
                        <a:t>{</a:t>
                      </a:r>
                    </a:p>
                    <a:p>
                      <a:pPr>
                        <a:buNone/>
                      </a:pPr>
                      <a:r>
                        <a:rPr lang="en-US" sz="1600" dirty="0"/>
                        <a:t>    class </a:t>
                      </a:r>
                      <a:r>
                        <a:rPr lang="en-US" sz="1600" dirty="0" err="1">
                          <a:solidFill>
                            <a:srgbClr val="FFC000"/>
                          </a:solidFill>
                        </a:rPr>
                        <a:t>MyClass</a:t>
                      </a:r>
                      <a:endParaRPr lang="en-US" sz="1600" dirty="0">
                        <a:solidFill>
                          <a:srgbClr val="FFC000"/>
                        </a:solidFill>
                      </a:endParaRPr>
                    </a:p>
                    <a:p>
                      <a:pPr>
                        <a:buNone/>
                      </a:pPr>
                      <a:r>
                        <a:rPr lang="ru-RU" sz="1600" dirty="0"/>
                        <a:t>    {</a:t>
                      </a:r>
                    </a:p>
                    <a:p>
                      <a:pPr>
                        <a:buNone/>
                      </a:pPr>
                      <a:r>
                        <a:rPr lang="en-US" sz="1600" dirty="0"/>
                        <a:t>        public char </a:t>
                      </a:r>
                      <a:r>
                        <a:rPr lang="en-US" sz="1600" dirty="0" err="1"/>
                        <a:t>ch</a:t>
                      </a:r>
                      <a:r>
                        <a:rPr lang="en-US" sz="1600" dirty="0"/>
                        <a:t>;</a:t>
                      </a:r>
                    </a:p>
                    <a:p>
                      <a:pPr>
                        <a:buNone/>
                      </a:pPr>
                      <a:endParaRPr lang="en-US" sz="1600" dirty="0"/>
                    </a:p>
                    <a:p>
                      <a:pPr>
                        <a:buNone/>
                      </a:pPr>
                      <a:r>
                        <a:rPr lang="en-US" sz="1600" dirty="0"/>
                        <a:t>	public </a:t>
                      </a:r>
                      <a:r>
                        <a:rPr lang="en-US" sz="1600" dirty="0">
                          <a:solidFill>
                            <a:srgbClr val="00B0F0"/>
                          </a:solidFill>
                        </a:rPr>
                        <a:t>void Method1(char </a:t>
                      </a:r>
                      <a:r>
                        <a:rPr lang="en-US" sz="1600" dirty="0" err="1">
                          <a:solidFill>
                            <a:srgbClr val="00B0F0"/>
                          </a:solidFill>
                        </a:rPr>
                        <a:t>ch</a:t>
                      </a:r>
                      <a:r>
                        <a:rPr lang="en-US" sz="1600" dirty="0">
                          <a:solidFill>
                            <a:srgbClr val="00B0F0"/>
                          </a:solidFill>
                        </a:rPr>
                        <a:t>)</a:t>
                      </a:r>
                    </a:p>
                    <a:p>
                      <a:pPr>
                        <a:buNone/>
                      </a:pPr>
                      <a:r>
                        <a:rPr lang="ru-RU" sz="1600" dirty="0"/>
                        <a:t>        {</a:t>
                      </a:r>
                    </a:p>
                    <a:p>
                      <a:pPr>
                        <a:buNone/>
                      </a:pPr>
                      <a:r>
                        <a:rPr lang="en-US" sz="1600" dirty="0"/>
                        <a:t>            </a:t>
                      </a:r>
                      <a:r>
                        <a:rPr lang="en-US" sz="1600" dirty="0" err="1"/>
                        <a:t>ch</a:t>
                      </a:r>
                      <a:r>
                        <a:rPr lang="en-US" sz="1600" dirty="0"/>
                        <a:t> = </a:t>
                      </a:r>
                      <a:r>
                        <a:rPr lang="en-US" sz="1600" dirty="0" err="1"/>
                        <a:t>ch</a:t>
                      </a:r>
                      <a:r>
                        <a:rPr lang="en-US" sz="1600" dirty="0"/>
                        <a:t>;</a:t>
                      </a:r>
                    </a:p>
                    <a:p>
                      <a:pPr>
                        <a:buNone/>
                      </a:pPr>
                      <a:r>
                        <a:rPr lang="ru-RU" sz="1600" dirty="0"/>
                        <a:t>        }</a:t>
                      </a:r>
                    </a:p>
                    <a:p>
                      <a:pPr>
                        <a:buNone/>
                      </a:pPr>
                      <a:endParaRPr lang="ru-RU" sz="1600" dirty="0"/>
                    </a:p>
                    <a:p>
                      <a:pPr>
                        <a:buNone/>
                      </a:pPr>
                      <a:r>
                        <a:rPr lang="en-US" sz="1600" dirty="0"/>
                        <a:t>        public void Method2(char </a:t>
                      </a:r>
                      <a:r>
                        <a:rPr lang="en-US" sz="1600" dirty="0" err="1"/>
                        <a:t>ch</a:t>
                      </a:r>
                      <a:r>
                        <a:rPr lang="en-US" sz="1600" dirty="0"/>
                        <a:t>)</a:t>
                      </a:r>
                    </a:p>
                    <a:p>
                      <a:pPr>
                        <a:buNone/>
                      </a:pPr>
                      <a:r>
                        <a:rPr lang="ru-RU" sz="1600" dirty="0"/>
                        <a:t>        {</a:t>
                      </a:r>
                    </a:p>
                    <a:p>
                      <a:pPr>
                        <a:buNone/>
                      </a:pPr>
                      <a:r>
                        <a:rPr lang="en-US" sz="1600" dirty="0"/>
                        <a:t>            this.ch = </a:t>
                      </a:r>
                      <a:r>
                        <a:rPr lang="en-US" sz="1600" dirty="0" err="1"/>
                        <a:t>ch</a:t>
                      </a:r>
                      <a:r>
                        <a:rPr lang="en-US" sz="1600" dirty="0"/>
                        <a:t>;</a:t>
                      </a:r>
                    </a:p>
                    <a:p>
                      <a:pPr>
                        <a:buNone/>
                      </a:pPr>
                      <a:r>
                        <a:rPr lang="ru-RU" sz="1600" dirty="0"/>
                        <a:t>        }</a:t>
                      </a:r>
                    </a:p>
                    <a:p>
                      <a:pPr>
                        <a:buNone/>
                      </a:pPr>
                      <a:r>
                        <a:rPr lang="ru-RU" sz="1600" dirty="0"/>
                        <a:t>    }</a:t>
                      </a:r>
                    </a:p>
                    <a:p>
                      <a:endParaRPr lang="ru-RU" dirty="0"/>
                    </a:p>
                  </a:txBody>
                  <a:tcPr/>
                </a:tc>
                <a:tc>
                  <a:txBody>
                    <a:bodyPr/>
                    <a:lstStyle/>
                    <a:p>
                      <a:pPr>
                        <a:buNone/>
                      </a:pPr>
                      <a:r>
                        <a:rPr lang="en-US" dirty="0"/>
                        <a:t> </a:t>
                      </a:r>
                      <a:r>
                        <a:rPr lang="en-US" sz="1600" dirty="0"/>
                        <a:t>class Program</a:t>
                      </a:r>
                    </a:p>
                    <a:p>
                      <a:pPr>
                        <a:buNone/>
                      </a:pPr>
                      <a:r>
                        <a:rPr lang="ru-RU" sz="1600" dirty="0"/>
                        <a:t>    {</a:t>
                      </a:r>
                    </a:p>
                    <a:p>
                      <a:pPr>
                        <a:buNone/>
                      </a:pPr>
                      <a:r>
                        <a:rPr lang="en-US" sz="1600" dirty="0"/>
                        <a:t>        static </a:t>
                      </a:r>
                      <a:r>
                        <a:rPr lang="en-US" sz="1600" dirty="0">
                          <a:solidFill>
                            <a:srgbClr val="00B0F0"/>
                          </a:solidFill>
                        </a:rPr>
                        <a:t>void Main()</a:t>
                      </a:r>
                    </a:p>
                    <a:p>
                      <a:pPr>
                        <a:buNone/>
                      </a:pPr>
                      <a:r>
                        <a:rPr lang="ru-RU" sz="1600" dirty="0"/>
                        <a:t>        {</a:t>
                      </a:r>
                    </a:p>
                    <a:p>
                      <a:pPr>
                        <a:buNone/>
                      </a:pPr>
                      <a:r>
                        <a:rPr lang="en-US" sz="1600" dirty="0"/>
                        <a:t>            char </a:t>
                      </a:r>
                      <a:r>
                        <a:rPr lang="en-US" sz="1600" dirty="0" err="1"/>
                        <a:t>myCH</a:t>
                      </a:r>
                      <a:r>
                        <a:rPr lang="en-US" sz="1600" dirty="0"/>
                        <a:t> = 'A';</a:t>
                      </a:r>
                    </a:p>
                    <a:p>
                      <a:pPr>
                        <a:buNone/>
                      </a:pPr>
                      <a:r>
                        <a:rPr lang="en-US" sz="1600" dirty="0"/>
                        <a:t>            </a:t>
                      </a:r>
                      <a:r>
                        <a:rPr lang="en-US" sz="1600" dirty="0" err="1"/>
                        <a:t>Console.WriteLine</a:t>
                      </a:r>
                      <a:r>
                        <a:rPr lang="en-US" sz="1600" dirty="0"/>
                        <a:t>("</a:t>
                      </a:r>
                      <a:r>
                        <a:rPr lang="ru-RU" sz="1600" dirty="0"/>
                        <a:t>Исходный символ {0}",</a:t>
                      </a:r>
                      <a:r>
                        <a:rPr lang="en-US" sz="1600" dirty="0" err="1"/>
                        <a:t>myCH</a:t>
                      </a:r>
                      <a:r>
                        <a:rPr lang="en-US" sz="1600" dirty="0"/>
                        <a:t>);</a:t>
                      </a:r>
                    </a:p>
                    <a:p>
                      <a:pPr>
                        <a:buNone/>
                      </a:pPr>
                      <a:endParaRPr lang="ru-RU" sz="1600" dirty="0"/>
                    </a:p>
                    <a:p>
                      <a:pPr>
                        <a:buNone/>
                      </a:pPr>
                      <a:r>
                        <a:rPr lang="en-US" sz="1600" dirty="0"/>
                        <a:t>            </a:t>
                      </a:r>
                      <a:r>
                        <a:rPr lang="en-US" sz="1600" dirty="0" err="1"/>
                        <a:t>MyClass</a:t>
                      </a:r>
                      <a:r>
                        <a:rPr lang="en-US" sz="1600" dirty="0"/>
                        <a:t> obj = new </a:t>
                      </a:r>
                      <a:r>
                        <a:rPr lang="en-US" sz="1600" dirty="0" err="1"/>
                        <a:t>MyClass</a:t>
                      </a:r>
                      <a:r>
                        <a:rPr lang="en-US" sz="1600" dirty="0"/>
                        <a:t>();</a:t>
                      </a:r>
                    </a:p>
                    <a:p>
                      <a:pPr>
                        <a:buNone/>
                      </a:pPr>
                      <a:endParaRPr lang="ru-RU" sz="1600" dirty="0"/>
                    </a:p>
                    <a:p>
                      <a:pPr>
                        <a:buNone/>
                      </a:pPr>
                      <a:r>
                        <a:rPr lang="en-US" sz="1600" dirty="0"/>
                        <a:t>            obj.Method1(</a:t>
                      </a:r>
                      <a:r>
                        <a:rPr lang="en-US" sz="1600" dirty="0" err="1"/>
                        <a:t>myCH</a:t>
                      </a:r>
                      <a:r>
                        <a:rPr lang="en-US" sz="1600" dirty="0"/>
                        <a:t>);</a:t>
                      </a:r>
                    </a:p>
                    <a:p>
                      <a:pPr>
                        <a:buNone/>
                      </a:pPr>
                      <a:r>
                        <a:rPr lang="ru-RU" sz="1600" dirty="0"/>
                        <a:t>            </a:t>
                      </a:r>
                      <a:r>
                        <a:rPr lang="ru-RU" sz="1600" dirty="0" err="1"/>
                        <a:t>Console.WriteLine</a:t>
                      </a:r>
                      <a:r>
                        <a:rPr lang="ru-RU" sz="1600" dirty="0"/>
                        <a:t>("Использование метода без ключевого слова </a:t>
                      </a:r>
                      <a:r>
                        <a:rPr lang="ru-RU" sz="1600" dirty="0" err="1"/>
                        <a:t>this</a:t>
                      </a:r>
                      <a:r>
                        <a:rPr lang="ru-RU" sz="1600" dirty="0"/>
                        <a:t>: {0}", obj.ch);</a:t>
                      </a:r>
                    </a:p>
                    <a:p>
                      <a:pPr>
                        <a:buNone/>
                      </a:pPr>
                      <a:r>
                        <a:rPr lang="en-US" sz="1600" dirty="0"/>
                        <a:t>            obj.Method2(</a:t>
                      </a:r>
                      <a:r>
                        <a:rPr lang="en-US" sz="1600" dirty="0" err="1"/>
                        <a:t>myCH</a:t>
                      </a:r>
                      <a:r>
                        <a:rPr lang="en-US" sz="1600" dirty="0"/>
                        <a:t>);</a:t>
                      </a:r>
                    </a:p>
                    <a:p>
                      <a:pPr>
                        <a:buNone/>
                      </a:pPr>
                      <a:r>
                        <a:rPr lang="ru-RU" sz="1600" dirty="0"/>
                        <a:t>            </a:t>
                      </a:r>
                      <a:r>
                        <a:rPr lang="ru-RU" sz="1600" dirty="0" err="1"/>
                        <a:t>Console.WriteLine</a:t>
                      </a:r>
                      <a:r>
                        <a:rPr lang="ru-RU" sz="1600" dirty="0"/>
                        <a:t>("Использование метода c ключевым словом </a:t>
                      </a:r>
                      <a:r>
                        <a:rPr lang="ru-RU" sz="1600" dirty="0" err="1"/>
                        <a:t>this</a:t>
                      </a:r>
                      <a:r>
                        <a:rPr lang="ru-RU" sz="1600" dirty="0"/>
                        <a:t>: {0}", obj.ch);</a:t>
                      </a:r>
                    </a:p>
                    <a:p>
                      <a:pPr>
                        <a:buNone/>
                      </a:pPr>
                      <a:r>
                        <a:rPr lang="en-US" sz="1600" dirty="0"/>
                        <a:t>            </a:t>
                      </a:r>
                      <a:r>
                        <a:rPr lang="en-US" sz="1600" dirty="0" err="1"/>
                        <a:t>Console.ReadLine</a:t>
                      </a:r>
                      <a:r>
                        <a:rPr lang="en-US" sz="1600" dirty="0"/>
                        <a:t>();</a:t>
                      </a:r>
                    </a:p>
                    <a:p>
                      <a:pPr>
                        <a:buNone/>
                      </a:pPr>
                      <a:r>
                        <a:rPr lang="ru-RU" sz="1600" dirty="0"/>
                        <a:t>        }</a:t>
                      </a:r>
                    </a:p>
                    <a:p>
                      <a:pPr>
                        <a:buNone/>
                      </a:pPr>
                      <a:r>
                        <a:rPr lang="ru-RU" sz="1600" dirty="0"/>
                        <a:t>    }</a:t>
                      </a:r>
                    </a:p>
                    <a:p>
                      <a:pPr>
                        <a:buNone/>
                      </a:pPr>
                      <a:r>
                        <a:rPr lang="ru-RU" sz="1600" dirty="0"/>
                        <a:t>}</a:t>
                      </a:r>
                    </a:p>
                  </a:txBody>
                  <a:tcPr/>
                </a:tc>
                <a:extLst>
                  <a:ext uri="{0D108BD9-81ED-4DB2-BD59-A6C34878D82A}">
                    <a16:rowId xmlns:a16="http://schemas.microsoft.com/office/drawing/2014/main" val="4138931646"/>
                  </a:ext>
                </a:extLst>
              </a:tr>
            </a:tbl>
          </a:graphicData>
        </a:graphic>
      </p:graphicFrame>
    </p:spTree>
    <p:extLst>
      <p:ext uri="{BB962C8B-B14F-4D97-AF65-F5344CB8AC3E}">
        <p14:creationId xmlns:p14="http://schemas.microsoft.com/office/powerpoint/2010/main" val="2382802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11B648-FDD2-4754-9662-35E911C85BFE}"/>
              </a:ext>
            </a:extLst>
          </p:cNvPr>
          <p:cNvSpPr>
            <a:spLocks noGrp="1"/>
          </p:cNvSpPr>
          <p:nvPr>
            <p:ph type="title"/>
          </p:nvPr>
        </p:nvSpPr>
        <p:spPr>
          <a:xfrm>
            <a:off x="646111" y="452718"/>
            <a:ext cx="9404723" cy="948243"/>
          </a:xfrm>
        </p:spPr>
        <p:txBody>
          <a:bodyPr/>
          <a:lstStyle/>
          <a:p>
            <a:pPr algn="ctr"/>
            <a:r>
              <a:rPr lang="en-US" dirty="0">
                <a:solidFill>
                  <a:srgbClr val="FFC000"/>
                </a:solidFill>
              </a:rPr>
              <a:t>Static and instance members</a:t>
            </a:r>
            <a:endParaRPr lang="ru-RU" dirty="0">
              <a:solidFill>
                <a:srgbClr val="FFC000"/>
              </a:solidFill>
            </a:endParaRPr>
          </a:p>
        </p:txBody>
      </p:sp>
      <p:sp>
        <p:nvSpPr>
          <p:cNvPr id="3" name="Объект 2">
            <a:extLst>
              <a:ext uri="{FF2B5EF4-FFF2-40B4-BE49-F238E27FC236}">
                <a16:creationId xmlns:a16="http://schemas.microsoft.com/office/drawing/2014/main" id="{4EB001C5-7346-4A4D-9E71-F5DD595192D7}"/>
              </a:ext>
            </a:extLst>
          </p:cNvPr>
          <p:cNvSpPr>
            <a:spLocks noGrp="1"/>
          </p:cNvSpPr>
          <p:nvPr>
            <p:ph idx="1"/>
          </p:nvPr>
        </p:nvSpPr>
        <p:spPr>
          <a:xfrm>
            <a:off x="645130" y="1608301"/>
            <a:ext cx="9698496" cy="4884778"/>
          </a:xfrm>
        </p:spPr>
        <p:txBody>
          <a:bodyPr/>
          <a:lstStyle/>
          <a:p>
            <a:pPr algn="just">
              <a:buNone/>
            </a:pPr>
            <a:r>
              <a:rPr lang="en-US" sz="2000" dirty="0">
                <a:solidFill>
                  <a:srgbClr val="FFC000"/>
                </a:solidFill>
              </a:rPr>
              <a:t>The properties and methods </a:t>
            </a:r>
            <a:r>
              <a:rPr lang="en-US" sz="2000" dirty="0"/>
              <a:t>of class can be either instance or static. </a:t>
            </a:r>
          </a:p>
          <a:p>
            <a:pPr algn="just">
              <a:buNone/>
            </a:pPr>
            <a:r>
              <a:rPr lang="en-US" sz="2000" dirty="0"/>
              <a:t>	By default properties and methods are instance and this means that they are to be used only with a specific instance of a class. </a:t>
            </a:r>
          </a:p>
          <a:p>
            <a:pPr algn="just">
              <a:buNone/>
            </a:pPr>
            <a:r>
              <a:rPr lang="en-US" sz="2000" dirty="0"/>
              <a:t>	Sometimes it makes sense to have data and methods that operate at a class level, that is, independently of any particular instance. Such methods are prefixed with the keyword </a:t>
            </a:r>
            <a:r>
              <a:rPr lang="en-US" sz="2000" b="1" dirty="0"/>
              <a:t>static</a:t>
            </a:r>
            <a:r>
              <a:rPr lang="en-US" sz="2000" dirty="0"/>
              <a:t> in their declaration and can only be accessed using the class name rather than through a particular instance. </a:t>
            </a:r>
          </a:p>
          <a:p>
            <a:pPr algn="just">
              <a:buNone/>
            </a:pPr>
            <a:r>
              <a:rPr lang="en-US" sz="2000" dirty="0"/>
              <a:t>	</a:t>
            </a:r>
            <a:r>
              <a:rPr lang="en-US" sz="2000" dirty="0">
                <a:solidFill>
                  <a:srgbClr val="FFC000"/>
                </a:solidFill>
              </a:rPr>
              <a:t>Static data and methods </a:t>
            </a:r>
            <a:r>
              <a:rPr lang="en-US" sz="2000" dirty="0"/>
              <a:t>can be accessed/invoked inside in instance methods however static methods can only access static data and obviously don’t have access to the this object reference.</a:t>
            </a:r>
            <a:endParaRPr lang="ru-RU" sz="2000" dirty="0"/>
          </a:p>
          <a:p>
            <a:endParaRPr lang="ru-RU" dirty="0"/>
          </a:p>
        </p:txBody>
      </p:sp>
    </p:spTree>
    <p:extLst>
      <p:ext uri="{BB962C8B-B14F-4D97-AF65-F5344CB8AC3E}">
        <p14:creationId xmlns:p14="http://schemas.microsoft.com/office/powerpoint/2010/main" val="104077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583DD2-1B41-41BF-B2BA-CBC88FD81787}"/>
              </a:ext>
            </a:extLst>
          </p:cNvPr>
          <p:cNvSpPr>
            <a:spLocks noGrp="1"/>
          </p:cNvSpPr>
          <p:nvPr>
            <p:ph type="title"/>
          </p:nvPr>
        </p:nvSpPr>
        <p:spPr>
          <a:xfrm>
            <a:off x="645130" y="536607"/>
            <a:ext cx="9404723" cy="780464"/>
          </a:xfrm>
        </p:spPr>
        <p:txBody>
          <a:bodyPr/>
          <a:lstStyle/>
          <a:p>
            <a:pPr algn="ctr"/>
            <a:r>
              <a:rPr lang="en-US" dirty="0">
                <a:solidFill>
                  <a:srgbClr val="FFC000"/>
                </a:solidFill>
              </a:rPr>
              <a:t>Static and instance members</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40EFEA74-BE69-49CC-B222-6BFD504CB5BB}"/>
              </a:ext>
            </a:extLst>
          </p:cNvPr>
          <p:cNvGraphicFramePr>
            <a:graphicFrameLocks noGrp="1"/>
          </p:cNvGraphicFramePr>
          <p:nvPr>
            <p:ph idx="1"/>
            <p:extLst>
              <p:ext uri="{D42A27DB-BD31-4B8C-83A1-F6EECF244321}">
                <p14:modId xmlns:p14="http://schemas.microsoft.com/office/powerpoint/2010/main" val="3564170140"/>
              </p:ext>
            </p:extLst>
          </p:nvPr>
        </p:nvGraphicFramePr>
        <p:xfrm>
          <a:off x="1002646" y="1700300"/>
          <a:ext cx="8947150" cy="4754880"/>
        </p:xfrm>
        <a:graphic>
          <a:graphicData uri="http://schemas.openxmlformats.org/drawingml/2006/table">
            <a:tbl>
              <a:tblPr firstRow="1" bandRow="1">
                <a:tableStyleId>{5940675A-B579-460E-94D1-54222C63F5DA}</a:tableStyleId>
              </a:tblPr>
              <a:tblGrid>
                <a:gridCol w="4473575">
                  <a:extLst>
                    <a:ext uri="{9D8B030D-6E8A-4147-A177-3AD203B41FA5}">
                      <a16:colId xmlns:a16="http://schemas.microsoft.com/office/drawing/2014/main" val="297890119"/>
                    </a:ext>
                  </a:extLst>
                </a:gridCol>
                <a:gridCol w="4473575">
                  <a:extLst>
                    <a:ext uri="{9D8B030D-6E8A-4147-A177-3AD203B41FA5}">
                      <a16:colId xmlns:a16="http://schemas.microsoft.com/office/drawing/2014/main" val="1254550025"/>
                    </a:ext>
                  </a:extLst>
                </a:gridCol>
              </a:tblGrid>
              <a:tr h="370840">
                <a:tc>
                  <a:txBody>
                    <a:bodyPr/>
                    <a:lstStyle/>
                    <a:p>
                      <a:pPr>
                        <a:buNone/>
                      </a:pPr>
                      <a:r>
                        <a:rPr lang="en-US" sz="1600" dirty="0"/>
                        <a:t>namespace ConsoleApplication1</a:t>
                      </a:r>
                    </a:p>
                    <a:p>
                      <a:pPr>
                        <a:buNone/>
                      </a:pPr>
                      <a:r>
                        <a:rPr lang="ru-RU" sz="1600" dirty="0"/>
                        <a:t>{</a:t>
                      </a:r>
                    </a:p>
                    <a:p>
                      <a:pPr>
                        <a:buNone/>
                      </a:pPr>
                      <a:r>
                        <a:rPr lang="en-US" sz="1600" dirty="0"/>
                        <a:t>    class </a:t>
                      </a:r>
                      <a:r>
                        <a:rPr lang="en-US" sz="1600" dirty="0" err="1"/>
                        <a:t>myCircle</a:t>
                      </a:r>
                      <a:endParaRPr lang="en-US" sz="1600" dirty="0"/>
                    </a:p>
                    <a:p>
                      <a:pPr>
                        <a:buNone/>
                      </a:pPr>
                      <a:r>
                        <a:rPr lang="ru-RU" sz="1600" dirty="0"/>
                        <a:t>    {</a:t>
                      </a:r>
                    </a:p>
                    <a:p>
                      <a:pPr>
                        <a:buNone/>
                      </a:pPr>
                      <a:r>
                        <a:rPr lang="ru-RU" sz="1600" dirty="0"/>
                        <a:t>        // 2 </a:t>
                      </a:r>
                      <a:r>
                        <a:rPr lang="en-US" sz="1600" dirty="0"/>
                        <a:t>methods return area and long of circle</a:t>
                      </a:r>
                      <a:endParaRPr lang="ru-RU" sz="1600" dirty="0"/>
                    </a:p>
                    <a:p>
                      <a:pPr>
                        <a:buNone/>
                      </a:pPr>
                      <a:r>
                        <a:rPr lang="en-US" sz="1600" dirty="0"/>
                        <a:t>        public static double </a:t>
                      </a:r>
                      <a:r>
                        <a:rPr lang="en-US" sz="1600" dirty="0" err="1"/>
                        <a:t>SqrCircle</a:t>
                      </a:r>
                      <a:r>
                        <a:rPr lang="en-US" sz="1600" dirty="0"/>
                        <a:t>(int radius)</a:t>
                      </a:r>
                    </a:p>
                    <a:p>
                      <a:pPr>
                        <a:buNone/>
                      </a:pPr>
                      <a:r>
                        <a:rPr lang="ru-RU" sz="1600" dirty="0"/>
                        <a:t>        {</a:t>
                      </a:r>
                    </a:p>
                    <a:p>
                      <a:pPr>
                        <a:buNone/>
                      </a:pPr>
                      <a:r>
                        <a:rPr lang="en-US" sz="1600" dirty="0"/>
                        <a:t>            return </a:t>
                      </a:r>
                      <a:r>
                        <a:rPr lang="en-US" sz="1600" dirty="0" err="1"/>
                        <a:t>Math.PI</a:t>
                      </a:r>
                      <a:r>
                        <a:rPr lang="en-US" sz="1600" dirty="0"/>
                        <a:t> * radius * radius;</a:t>
                      </a:r>
                    </a:p>
                    <a:p>
                      <a:pPr>
                        <a:buNone/>
                      </a:pPr>
                      <a:r>
                        <a:rPr lang="ru-RU" sz="1600" dirty="0"/>
                        <a:t>        }</a:t>
                      </a:r>
                    </a:p>
                    <a:p>
                      <a:pPr>
                        <a:buNone/>
                      </a:pPr>
                      <a:endParaRPr lang="ru-RU" sz="1600" dirty="0"/>
                    </a:p>
                    <a:p>
                      <a:pPr>
                        <a:buNone/>
                      </a:pPr>
                      <a:r>
                        <a:rPr lang="en-US" sz="1600" dirty="0"/>
                        <a:t>        public static double </a:t>
                      </a:r>
                      <a:r>
                        <a:rPr lang="en-US" sz="1600" dirty="0" err="1"/>
                        <a:t>LongCircle</a:t>
                      </a:r>
                      <a:r>
                        <a:rPr lang="en-US" sz="1600" dirty="0"/>
                        <a:t>(int radius)</a:t>
                      </a:r>
                    </a:p>
                    <a:p>
                      <a:pPr>
                        <a:buNone/>
                      </a:pPr>
                      <a:r>
                        <a:rPr lang="ru-RU" sz="1600" dirty="0"/>
                        <a:t>        {</a:t>
                      </a:r>
                    </a:p>
                    <a:p>
                      <a:pPr>
                        <a:buNone/>
                      </a:pPr>
                      <a:r>
                        <a:rPr lang="en-US" sz="1600" dirty="0"/>
                        <a:t>            return 2 * </a:t>
                      </a:r>
                      <a:r>
                        <a:rPr lang="en-US" sz="1600" dirty="0" err="1"/>
                        <a:t>Math.PI</a:t>
                      </a:r>
                      <a:r>
                        <a:rPr lang="en-US" sz="1600" dirty="0"/>
                        <a:t> * radius;</a:t>
                      </a:r>
                    </a:p>
                    <a:p>
                      <a:pPr>
                        <a:buNone/>
                      </a:pPr>
                      <a:r>
                        <a:rPr lang="ru-RU" sz="1600" dirty="0"/>
                        <a:t>        }</a:t>
                      </a:r>
                    </a:p>
                    <a:p>
                      <a:pPr>
                        <a:buNone/>
                      </a:pPr>
                      <a:r>
                        <a:rPr lang="ru-RU" sz="1600" dirty="0"/>
                        <a:t>    }</a:t>
                      </a:r>
                    </a:p>
                    <a:p>
                      <a:endParaRPr lang="ru-RU" dirty="0"/>
                    </a:p>
                  </a:txBody>
                  <a:tcPr/>
                </a:tc>
                <a:tc>
                  <a:txBody>
                    <a:bodyPr/>
                    <a:lstStyle/>
                    <a:p>
                      <a:pPr>
                        <a:buNone/>
                      </a:pPr>
                      <a:r>
                        <a:rPr lang="en-US" dirty="0"/>
                        <a:t> </a:t>
                      </a:r>
                      <a:r>
                        <a:rPr lang="en-US" sz="1600" dirty="0"/>
                        <a:t>class Program</a:t>
                      </a:r>
                    </a:p>
                    <a:p>
                      <a:pPr>
                        <a:buNone/>
                      </a:pPr>
                      <a:r>
                        <a:rPr lang="ru-RU" sz="1600" dirty="0"/>
                        <a:t>    {</a:t>
                      </a:r>
                    </a:p>
                    <a:p>
                      <a:pPr>
                        <a:buNone/>
                      </a:pPr>
                      <a:r>
                        <a:rPr lang="en-US" sz="1600" dirty="0"/>
                        <a:t>        static void Main(string[] </a:t>
                      </a:r>
                      <a:r>
                        <a:rPr lang="en-US" sz="1600" dirty="0" err="1"/>
                        <a:t>args</a:t>
                      </a:r>
                      <a:r>
                        <a:rPr lang="en-US" sz="1600" dirty="0"/>
                        <a:t>)</a:t>
                      </a:r>
                    </a:p>
                    <a:p>
                      <a:pPr>
                        <a:buNone/>
                      </a:pPr>
                      <a:r>
                        <a:rPr lang="ru-RU" sz="1600" dirty="0"/>
                        <a:t>        {</a:t>
                      </a:r>
                    </a:p>
                    <a:p>
                      <a:pPr>
                        <a:buNone/>
                      </a:pPr>
                      <a:r>
                        <a:rPr lang="en-US" sz="1600" dirty="0"/>
                        <a:t>            int r = 10;</a:t>
                      </a:r>
                    </a:p>
                    <a:p>
                      <a:pPr>
                        <a:buNone/>
                      </a:pPr>
                      <a:r>
                        <a:rPr lang="ru-RU" sz="1600" dirty="0"/>
                        <a:t>            // </a:t>
                      </a:r>
                      <a:r>
                        <a:rPr lang="en-US" sz="1600" dirty="0"/>
                        <a:t>Use the methods of another class without creation an instance of this class                 </a:t>
                      </a:r>
                      <a:r>
                        <a:rPr lang="en-US" sz="1600" dirty="0" err="1"/>
                        <a:t>Console.WriteLine</a:t>
                      </a:r>
                      <a:r>
                        <a:rPr lang="en-US" sz="1600" dirty="0"/>
                        <a:t>("</a:t>
                      </a:r>
                      <a:r>
                        <a:rPr lang="ru-RU" sz="1600" dirty="0"/>
                        <a:t>Площадь круга радиусом {0} = {1:#.##}",</a:t>
                      </a:r>
                      <a:r>
                        <a:rPr lang="en-US" sz="1600" dirty="0" err="1"/>
                        <a:t>r,myCircle.SqrCircle</a:t>
                      </a:r>
                      <a:r>
                        <a:rPr lang="en-US" sz="1600" dirty="0"/>
                        <a:t>(r));</a:t>
                      </a:r>
                    </a:p>
                    <a:p>
                      <a:pPr>
                        <a:buNone/>
                      </a:pPr>
                      <a:r>
                        <a:rPr lang="en-US" sz="1600" dirty="0"/>
                        <a:t>        </a:t>
                      </a:r>
                      <a:r>
                        <a:rPr lang="en-US" sz="1600" dirty="0" err="1"/>
                        <a:t>Console.WriteLine</a:t>
                      </a:r>
                      <a:r>
                        <a:rPr lang="en-US" sz="1600" dirty="0"/>
                        <a:t>("</a:t>
                      </a:r>
                      <a:r>
                        <a:rPr lang="ru-RU" sz="1600" dirty="0"/>
                        <a:t>Длина круга равна {0:#.##}",</a:t>
                      </a:r>
                      <a:r>
                        <a:rPr lang="en-US" sz="1600" dirty="0" err="1"/>
                        <a:t>myCircle.LongCircle</a:t>
                      </a:r>
                      <a:r>
                        <a:rPr lang="en-US" sz="1600" dirty="0"/>
                        <a:t>(r));</a:t>
                      </a:r>
                    </a:p>
                    <a:p>
                      <a:pPr>
                        <a:buNone/>
                      </a:pPr>
                      <a:endParaRPr lang="ru-RU" sz="1600" dirty="0"/>
                    </a:p>
                    <a:p>
                      <a:pPr>
                        <a:buNone/>
                      </a:pPr>
                      <a:r>
                        <a:rPr lang="en-US" sz="1600" dirty="0"/>
                        <a:t>            </a:t>
                      </a:r>
                      <a:r>
                        <a:rPr lang="en-US" sz="1600" dirty="0" err="1"/>
                        <a:t>Console.ReadLine</a:t>
                      </a:r>
                      <a:r>
                        <a:rPr lang="en-US" sz="1600" dirty="0"/>
                        <a:t>();</a:t>
                      </a:r>
                    </a:p>
                    <a:p>
                      <a:pPr>
                        <a:buNone/>
                      </a:pPr>
                      <a:r>
                        <a:rPr lang="ru-RU" sz="1600" dirty="0"/>
                        <a:t>        }</a:t>
                      </a:r>
                    </a:p>
                    <a:p>
                      <a:pPr>
                        <a:buNone/>
                      </a:pPr>
                      <a:r>
                        <a:rPr lang="ru-RU" sz="1600" dirty="0"/>
                        <a:t>    }</a:t>
                      </a:r>
                    </a:p>
                    <a:p>
                      <a:pPr>
                        <a:buNone/>
                      </a:pPr>
                      <a:r>
                        <a:rPr lang="ru-RU" sz="1600" dirty="0"/>
                        <a:t>}</a:t>
                      </a:r>
                    </a:p>
                  </a:txBody>
                  <a:tcPr/>
                </a:tc>
                <a:extLst>
                  <a:ext uri="{0D108BD9-81ED-4DB2-BD59-A6C34878D82A}">
                    <a16:rowId xmlns:a16="http://schemas.microsoft.com/office/drawing/2014/main" val="1454615009"/>
                  </a:ext>
                </a:extLst>
              </a:tr>
            </a:tbl>
          </a:graphicData>
        </a:graphic>
      </p:graphicFrame>
    </p:spTree>
    <p:extLst>
      <p:ext uri="{BB962C8B-B14F-4D97-AF65-F5344CB8AC3E}">
        <p14:creationId xmlns:p14="http://schemas.microsoft.com/office/powerpoint/2010/main" val="3646195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05F0F9-9DF6-45C1-9AF7-092AF0B6B52A}"/>
              </a:ext>
            </a:extLst>
          </p:cNvPr>
          <p:cNvSpPr>
            <a:spLocks noGrp="1"/>
          </p:cNvSpPr>
          <p:nvPr>
            <p:ph type="title"/>
          </p:nvPr>
        </p:nvSpPr>
        <p:spPr>
          <a:xfrm>
            <a:off x="646111" y="452718"/>
            <a:ext cx="9404723" cy="1074078"/>
          </a:xfrm>
        </p:spPr>
        <p:txBody>
          <a:bodyPr/>
          <a:lstStyle/>
          <a:p>
            <a:pPr algn="ctr"/>
            <a:r>
              <a:rPr lang="en-US" dirty="0">
                <a:solidFill>
                  <a:srgbClr val="FFC000"/>
                </a:solidFill>
              </a:rPr>
              <a:t>Limitations for using static methods</a:t>
            </a:r>
            <a:endParaRPr lang="ru-RU" dirty="0">
              <a:solidFill>
                <a:srgbClr val="FFC000"/>
              </a:solidFill>
            </a:endParaRPr>
          </a:p>
        </p:txBody>
      </p:sp>
      <p:sp>
        <p:nvSpPr>
          <p:cNvPr id="3" name="Объект 2">
            <a:extLst>
              <a:ext uri="{FF2B5EF4-FFF2-40B4-BE49-F238E27FC236}">
                <a16:creationId xmlns:a16="http://schemas.microsoft.com/office/drawing/2014/main" id="{EEB2A47A-98CE-46D8-AAA7-1611CFEA9E3B}"/>
              </a:ext>
            </a:extLst>
          </p:cNvPr>
          <p:cNvSpPr>
            <a:spLocks noGrp="1"/>
          </p:cNvSpPr>
          <p:nvPr>
            <p:ph idx="1"/>
          </p:nvPr>
        </p:nvSpPr>
        <p:spPr>
          <a:xfrm>
            <a:off x="746620" y="2052918"/>
            <a:ext cx="9303233" cy="4195481"/>
          </a:xfrm>
        </p:spPr>
        <p:txBody>
          <a:bodyPr/>
          <a:lstStyle/>
          <a:p>
            <a:pPr algn="just">
              <a:buBlip>
                <a:blip r:embed="rId2"/>
              </a:buBlip>
            </a:pPr>
            <a:r>
              <a:rPr lang="en-US" sz="2000" dirty="0"/>
              <a:t>In the </a:t>
            </a:r>
            <a:r>
              <a:rPr lang="en-US" sz="2000" dirty="0">
                <a:solidFill>
                  <a:srgbClr val="FFC000"/>
                </a:solidFill>
              </a:rPr>
              <a:t>static method </a:t>
            </a:r>
            <a:r>
              <a:rPr lang="en-US" sz="2000" dirty="0"/>
              <a:t>must be absent </a:t>
            </a:r>
            <a:r>
              <a:rPr lang="en-US" sz="2000" b="1" dirty="0"/>
              <a:t>this</a:t>
            </a:r>
            <a:r>
              <a:rPr lang="en-US" sz="2000" dirty="0"/>
              <a:t> reference, as such method doesn’t work with any object;</a:t>
            </a:r>
          </a:p>
          <a:p>
            <a:pPr algn="just">
              <a:buBlip>
                <a:blip r:embed="rId2"/>
              </a:buBlip>
            </a:pPr>
            <a:r>
              <a:rPr lang="en-US" sz="2000" dirty="0"/>
              <a:t>	In the </a:t>
            </a:r>
            <a:r>
              <a:rPr lang="en-US" sz="2000" dirty="0">
                <a:solidFill>
                  <a:srgbClr val="FFC000"/>
                </a:solidFill>
              </a:rPr>
              <a:t>static method </a:t>
            </a:r>
            <a:r>
              <a:rPr lang="en-US" sz="2000" dirty="0"/>
              <a:t>allowed immediate call only other static methods, but not an instance method of the same class. The fact that the instance methods operate on the specific objects, and static type method is not called for object;</a:t>
            </a:r>
          </a:p>
          <a:p>
            <a:pPr algn="just">
              <a:buBlip>
                <a:blip r:embed="rId2"/>
              </a:buBlip>
            </a:pPr>
            <a:r>
              <a:rPr lang="en-US" sz="2000" dirty="0"/>
              <a:t>	Similar restrictions are imposed on the static data. For the </a:t>
            </a:r>
            <a:r>
              <a:rPr lang="en-US" sz="2000" dirty="0">
                <a:solidFill>
                  <a:srgbClr val="FFC000"/>
                </a:solidFill>
              </a:rPr>
              <a:t>static method</a:t>
            </a:r>
            <a:r>
              <a:rPr lang="en-US" sz="2000" dirty="0"/>
              <a:t> are directly accessible only to other static data defined in its class.</a:t>
            </a:r>
          </a:p>
        </p:txBody>
      </p:sp>
    </p:spTree>
    <p:extLst>
      <p:ext uri="{BB962C8B-B14F-4D97-AF65-F5344CB8AC3E}">
        <p14:creationId xmlns:p14="http://schemas.microsoft.com/office/powerpoint/2010/main" val="98439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2C6FF2-73DD-4A9C-A03C-E8AA9B69A3C9}"/>
              </a:ext>
            </a:extLst>
          </p:cNvPr>
          <p:cNvSpPr>
            <a:spLocks noGrp="1"/>
          </p:cNvSpPr>
          <p:nvPr>
            <p:ph type="title"/>
          </p:nvPr>
        </p:nvSpPr>
        <p:spPr/>
        <p:txBody>
          <a:bodyPr/>
          <a:lstStyle/>
          <a:p>
            <a:pPr algn="ctr"/>
            <a:r>
              <a:rPr lang="en-US" b="1" dirty="0">
                <a:solidFill>
                  <a:srgbClr val="FFC000"/>
                </a:solidFill>
              </a:rPr>
              <a:t>Static</a:t>
            </a:r>
            <a:r>
              <a:rPr lang="en-US" dirty="0">
                <a:solidFill>
                  <a:srgbClr val="FFC000"/>
                </a:solidFill>
              </a:rPr>
              <a:t> keyword can be used for</a:t>
            </a:r>
            <a:br>
              <a:rPr lang="en-US" dirty="0"/>
            </a:br>
            <a:endParaRPr lang="ru-RU" dirty="0"/>
          </a:p>
        </p:txBody>
      </p:sp>
      <p:sp>
        <p:nvSpPr>
          <p:cNvPr id="3" name="Объект 2">
            <a:extLst>
              <a:ext uri="{FF2B5EF4-FFF2-40B4-BE49-F238E27FC236}">
                <a16:creationId xmlns:a16="http://schemas.microsoft.com/office/drawing/2014/main" id="{20F13661-E6DE-4A03-9CCC-4D24DEEE9CDB}"/>
              </a:ext>
            </a:extLst>
          </p:cNvPr>
          <p:cNvSpPr>
            <a:spLocks noGrp="1"/>
          </p:cNvSpPr>
          <p:nvPr>
            <p:ph idx="1"/>
          </p:nvPr>
        </p:nvSpPr>
        <p:spPr>
          <a:xfrm>
            <a:off x="680077" y="1853248"/>
            <a:ext cx="9671938" cy="4455273"/>
          </a:xfrm>
        </p:spPr>
        <p:txBody>
          <a:bodyPr/>
          <a:lstStyle/>
          <a:p>
            <a:r>
              <a:rPr lang="en-US" dirty="0"/>
              <a:t>Methods;</a:t>
            </a:r>
          </a:p>
          <a:p>
            <a:r>
              <a:rPr lang="en-US" dirty="0"/>
              <a:t>Constructors;</a:t>
            </a:r>
          </a:p>
          <a:p>
            <a:r>
              <a:rPr lang="en-US" dirty="0"/>
              <a:t>Classes;</a:t>
            </a:r>
          </a:p>
          <a:p>
            <a:r>
              <a:rPr lang="en-US" dirty="0"/>
              <a:t>Properties (Data);</a:t>
            </a:r>
            <a:endParaRPr lang="ru-RU" dirty="0"/>
          </a:p>
          <a:p>
            <a:endParaRPr lang="ru-RU" dirty="0"/>
          </a:p>
        </p:txBody>
      </p:sp>
    </p:spTree>
    <p:extLst>
      <p:ext uri="{BB962C8B-B14F-4D97-AF65-F5344CB8AC3E}">
        <p14:creationId xmlns:p14="http://schemas.microsoft.com/office/powerpoint/2010/main" val="33397873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Ион</Template>
  <TotalTime>240</TotalTime>
  <Words>1692</Words>
  <Application>Microsoft Office PowerPoint</Application>
  <PresentationFormat>Широкоэкранный</PresentationFormat>
  <Paragraphs>243</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Century Gothic</vt:lpstr>
      <vt:lpstr>Wingdings 3</vt:lpstr>
      <vt:lpstr>Ион</vt:lpstr>
      <vt:lpstr>The lecture 5</vt:lpstr>
      <vt:lpstr>Constructors</vt:lpstr>
      <vt:lpstr>Constructors</vt:lpstr>
      <vt:lpstr>This Keyword</vt:lpstr>
      <vt:lpstr>This Keyword</vt:lpstr>
      <vt:lpstr>Static and instance members</vt:lpstr>
      <vt:lpstr>Static and instance members</vt:lpstr>
      <vt:lpstr>Limitations for using static methods</vt:lpstr>
      <vt:lpstr>Static keyword can be used for </vt:lpstr>
      <vt:lpstr>Static keyword</vt:lpstr>
      <vt:lpstr>Methods overloading</vt:lpstr>
      <vt:lpstr>Methods overloading</vt:lpstr>
      <vt:lpstr>C# properties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Карюкин Владислав</dc:creator>
  <cp:lastModifiedBy>Карюкин Владислав</cp:lastModifiedBy>
  <cp:revision>14</cp:revision>
  <dcterms:created xsi:type="dcterms:W3CDTF">2020-09-01T11:24:15Z</dcterms:created>
  <dcterms:modified xsi:type="dcterms:W3CDTF">2020-09-01T15:24:40Z</dcterms:modified>
</cp:coreProperties>
</file>